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373" r:id="rId2"/>
    <p:sldId id="740" r:id="rId3"/>
    <p:sldId id="350" r:id="rId4"/>
    <p:sldId id="660" r:id="rId5"/>
    <p:sldId id="670" r:id="rId6"/>
    <p:sldId id="612" r:id="rId7"/>
    <p:sldId id="736" r:id="rId8"/>
    <p:sldId id="737" r:id="rId9"/>
    <p:sldId id="265" r:id="rId10"/>
    <p:sldId id="674" r:id="rId11"/>
    <p:sldId id="677" r:id="rId12"/>
    <p:sldId id="750" r:id="rId13"/>
    <p:sldId id="771" r:id="rId14"/>
    <p:sldId id="762" r:id="rId15"/>
    <p:sldId id="609" r:id="rId16"/>
    <p:sldId id="678" r:id="rId17"/>
    <p:sldId id="700" r:id="rId18"/>
    <p:sldId id="701" r:id="rId19"/>
    <p:sldId id="703" r:id="rId20"/>
    <p:sldId id="708" r:id="rId21"/>
    <p:sldId id="710" r:id="rId22"/>
    <p:sldId id="751" r:id="rId23"/>
    <p:sldId id="730" r:id="rId24"/>
    <p:sldId id="744" r:id="rId25"/>
    <p:sldId id="688" r:id="rId26"/>
    <p:sldId id="559" r:id="rId27"/>
    <p:sldId id="566" r:id="rId28"/>
    <p:sldId id="752" r:id="rId29"/>
    <p:sldId id="316" r:id="rId30"/>
    <p:sldId id="764" r:id="rId31"/>
    <p:sldId id="713" r:id="rId32"/>
    <p:sldId id="679" r:id="rId33"/>
    <p:sldId id="719" r:id="rId34"/>
    <p:sldId id="689" r:id="rId35"/>
    <p:sldId id="729" r:id="rId36"/>
    <p:sldId id="694" r:id="rId37"/>
    <p:sldId id="294" r:id="rId38"/>
    <p:sldId id="756" r:id="rId39"/>
    <p:sldId id="734" r:id="rId40"/>
    <p:sldId id="680" r:id="rId41"/>
    <p:sldId id="659" r:id="rId42"/>
    <p:sldId id="661" r:id="rId43"/>
    <p:sldId id="662" r:id="rId44"/>
    <p:sldId id="726" r:id="rId45"/>
    <p:sldId id="727" r:id="rId46"/>
    <p:sldId id="739" r:id="rId47"/>
    <p:sldId id="772" r:id="rId48"/>
    <p:sldId id="754" r:id="rId49"/>
    <p:sldId id="641" r:id="rId50"/>
    <p:sldId id="681" r:id="rId51"/>
    <p:sldId id="758" r:id="rId52"/>
    <p:sldId id="757" r:id="rId53"/>
    <p:sldId id="755" r:id="rId54"/>
    <p:sldId id="761" r:id="rId55"/>
    <p:sldId id="655" r:id="rId56"/>
    <p:sldId id="768" r:id="rId57"/>
    <p:sldId id="769" r:id="rId58"/>
    <p:sldId id="540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Schrid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808000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/>
    <p:restoredTop sz="92606" autoAdjust="0"/>
  </p:normalViewPr>
  <p:slideViewPr>
    <p:cSldViewPr snapToGrid="0" snapToObjects="1">
      <p:cViewPr varScale="1">
        <p:scale>
          <a:sx n="109" d="100"/>
          <a:sy n="109" d="100"/>
        </p:scale>
        <p:origin x="2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courses:popGenModule_2018:slides:misc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13306130255999"/>
          <c:y val="6.0185185185185203E-2"/>
          <c:w val="0.80305747712709996"/>
          <c:h val="0.72177493438320195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Sheet1!$O$1</c:f>
              <c:strCache>
                <c:ptCount val="1"/>
                <c:pt idx="0">
                  <c:v>Excess rare</c:v>
                </c:pt>
              </c:strCache>
            </c:strRef>
          </c:tx>
          <c:spPr>
            <a:solidFill>
              <a:srgbClr val="FF0000"/>
            </a:solidFill>
            <a:effectLst/>
          </c:spPr>
          <c:invertIfNegative val="0"/>
          <c:cat>
            <c:numRef>
              <c:f>Sheet1!$F$2:$F$10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Sheet1!$O$2:$O$10</c:f>
              <c:numCache>
                <c:formatCode>General</c:formatCode>
                <c:ptCount val="9"/>
                <c:pt idx="0">
                  <c:v>0.42418291485481802</c:v>
                </c:pt>
                <c:pt idx="1">
                  <c:v>0.15906859307055701</c:v>
                </c:pt>
                <c:pt idx="2">
                  <c:v>0.100154299340721</c:v>
                </c:pt>
                <c:pt idx="3">
                  <c:v>7.0697152475803104E-2</c:v>
                </c:pt>
                <c:pt idx="4">
                  <c:v>5.3022864356852301E-2</c:v>
                </c:pt>
                <c:pt idx="5">
                  <c:v>5.89142937298359E-2</c:v>
                </c:pt>
                <c:pt idx="6">
                  <c:v>3.2823677935194299E-2</c:v>
                </c:pt>
                <c:pt idx="7">
                  <c:v>2.6511432178426102E-2</c:v>
                </c:pt>
                <c:pt idx="8">
                  <c:v>7.4624772057792096E-2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E-F24F-8F04-9485633D6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0851368"/>
        <c:axId val="-2120829704"/>
      </c:barChart>
      <c:catAx>
        <c:axId val="-2120851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0829704"/>
        <c:crosses val="autoZero"/>
        <c:auto val="1"/>
        <c:lblAlgn val="ctr"/>
        <c:lblOffset val="100"/>
        <c:noMultiLvlLbl val="0"/>
      </c:catAx>
      <c:valAx>
        <c:axId val="-21208297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Fraction of polymorphisms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2120851368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500" b="0">
          <a:latin typeface="Helvetica"/>
          <a:cs typeface="Helvetica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F717-A925-4F4A-AE1A-FFCB7150147F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DB8D-02D1-6C43-AABF-3D9E809A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65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986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65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86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1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B8D-02D1-6C43-AABF-3D9E809ACC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42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5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1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6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3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B0E0-9829-2046-A785-1809B4E013D3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emf"/><Relationship Id="rId18" Type="http://schemas.openxmlformats.org/officeDocument/2006/relationships/image" Target="../media/image23.png"/><Relationship Id="rId26" Type="http://schemas.openxmlformats.org/officeDocument/2006/relationships/image" Target="../media/image28.png"/><Relationship Id="rId3" Type="http://schemas.openxmlformats.org/officeDocument/2006/relationships/image" Target="../media/image14.emf"/><Relationship Id="rId21" Type="http://schemas.openxmlformats.org/officeDocument/2006/relationships/image" Target="../media/image26.emf"/><Relationship Id="rId7" Type="http://schemas.openxmlformats.org/officeDocument/2006/relationships/image" Target="../media/image18.emf"/><Relationship Id="rId12" Type="http://schemas.openxmlformats.org/officeDocument/2006/relationships/image" Target="../media/image15.png"/><Relationship Id="rId17" Type="http://schemas.openxmlformats.org/officeDocument/2006/relationships/image" Target="../media/image22.png"/><Relationship Id="rId25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11" Type="http://schemas.openxmlformats.org/officeDocument/2006/relationships/image" Target="../media/image14.png"/><Relationship Id="rId24" Type="http://schemas.openxmlformats.org/officeDocument/2006/relationships/image" Target="../media/image16.png"/><Relationship Id="rId5" Type="http://schemas.openxmlformats.org/officeDocument/2006/relationships/image" Target="../media/image16.emf"/><Relationship Id="rId15" Type="http://schemas.openxmlformats.org/officeDocument/2006/relationships/image" Target="../media/image21.emf"/><Relationship Id="rId10" Type="http://schemas.openxmlformats.org/officeDocument/2006/relationships/image" Target="../media/image130.png"/><Relationship Id="rId19" Type="http://schemas.openxmlformats.org/officeDocument/2006/relationships/image" Target="../media/image24.png"/><Relationship Id="rId4" Type="http://schemas.openxmlformats.org/officeDocument/2006/relationships/image" Target="../media/image15.emf"/><Relationship Id="rId9" Type="http://schemas.openxmlformats.org/officeDocument/2006/relationships/image" Target="../media/image120.png"/><Relationship Id="rId14" Type="http://schemas.openxmlformats.org/officeDocument/2006/relationships/image" Target="../media/image20.emf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1: A biologically motivated python exercise (writing a simulator)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2: Performing simulations at scale and comparing them to data (detecting positive selection)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3: An introduction to machine learning and deep learning (machine learning exercise)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4: Applications of machine learning to evolutionary genetics (detecting positive selection via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274433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90" y="1453531"/>
            <a:ext cx="8552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evolBoosting</a:t>
            </a:r>
            <a:r>
              <a:rPr lang="en-US" sz="2400" dirty="0"/>
              <a:t>: Tajima’s </a:t>
            </a:r>
            <a:r>
              <a:rPr lang="en-US" sz="2400" i="1" dirty="0"/>
              <a:t>D</a:t>
            </a:r>
            <a:r>
              <a:rPr lang="en-US" sz="2400" dirty="0"/>
              <a:t>, Fay and Wu’s </a:t>
            </a:r>
            <a:r>
              <a:rPr lang="en-US" sz="2400" i="1" dirty="0"/>
              <a:t>H</a:t>
            </a:r>
            <a:r>
              <a:rPr lang="en-US" sz="2400" dirty="0"/>
              <a:t>, and their components, and </a:t>
            </a:r>
            <a:r>
              <a:rPr lang="en-US" sz="2400" i="1" dirty="0" err="1"/>
              <a:t>iHH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S/HIC: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dirty="0"/>
              <a:t>, Tajima’s </a:t>
            </a:r>
            <a:r>
              <a:rPr lang="en-US" sz="2400" i="1" dirty="0"/>
              <a:t>D</a:t>
            </a:r>
            <a:r>
              <a:rPr lang="en-US" sz="2400" dirty="0"/>
              <a:t>, Fay and Wu’s </a:t>
            </a:r>
            <a:r>
              <a:rPr lang="en-US" sz="2400" i="1" dirty="0"/>
              <a:t>H</a:t>
            </a:r>
            <a:r>
              <a:rPr lang="en-US" sz="2400" dirty="0"/>
              <a:t>, the number of distinct haplotypes, average haplotype homozygosity, average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, Kim and Nielsen’s </a:t>
            </a:r>
            <a:r>
              <a:rPr lang="en-US" sz="2400" i="1" dirty="0" err="1"/>
              <a:t>ω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Trendsetter: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dirty="0"/>
              <a:t>, avg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, # of distinct haplotypes, and the </a:t>
            </a:r>
            <a:r>
              <a:rPr lang="en-US" sz="2400" i="1" dirty="0"/>
              <a:t>H</a:t>
            </a:r>
            <a:r>
              <a:rPr lang="en-US" sz="2400" baseline="-25000" dirty="0"/>
              <a:t>12</a:t>
            </a:r>
            <a:r>
              <a:rPr lang="en-US" sz="2400" dirty="0"/>
              <a:t> family of statistics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Spatially aware methods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090" y="5620395"/>
            <a:ext cx="855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Note: rather than calculating these in </a:t>
            </a:r>
            <a:r>
              <a:rPr lang="en-US" sz="2400" dirty="0" err="1"/>
              <a:t>subwindows</a:t>
            </a:r>
            <a:r>
              <a:rPr lang="en-US" sz="2400" dirty="0"/>
              <a:t>: Trendsetter uses trend-filtered regression.</a:t>
            </a:r>
          </a:p>
        </p:txBody>
      </p:sp>
    </p:spTree>
    <p:extLst>
      <p:ext uri="{BB962C8B-B14F-4D97-AF65-F5344CB8AC3E}">
        <p14:creationId xmlns:p14="http://schemas.microsoft.com/office/powerpoint/2010/main" val="29559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on simulated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992055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Note: the top methods on this data set are all machine learning approaches</a:t>
            </a:r>
          </a:p>
          <a:p>
            <a:pPr algn="ctr"/>
            <a:r>
              <a:rPr lang="en-US" sz="2300" dirty="0"/>
              <a:t>(Trendsetter not shown, but does at least as well as S/HIC)</a:t>
            </a:r>
          </a:p>
        </p:txBody>
      </p:sp>
      <p:pic>
        <p:nvPicPr>
          <p:cNvPr id="2" name="Picture 1" descr="journal.pgen.1005928.g0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3"/>
          <a:stretch/>
        </p:blipFill>
        <p:spPr>
          <a:xfrm>
            <a:off x="1781476" y="1143000"/>
            <a:ext cx="5797765" cy="45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4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Traditional machine learning versus weird pop gen machine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37334"/>
            <a:ext cx="9143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Typical machine learning: train and test on real dataset before applying to some other real dataset</a:t>
            </a:r>
          </a:p>
          <a:p>
            <a:pPr marL="455613"/>
            <a:r>
              <a:rPr lang="en-US" sz="2400" dirty="0"/>
              <a:t>--perhaps some confidence that training/test data are distributed somewhat similarly to the application data set</a:t>
            </a:r>
          </a:p>
          <a:p>
            <a:endParaRPr lang="en-US" sz="2400" dirty="0"/>
          </a:p>
          <a:p>
            <a:r>
              <a:rPr lang="en-US" sz="2400" dirty="0"/>
              <a:t>Weird pop gen machine learning: train and test on simulated data before applying to real data</a:t>
            </a:r>
          </a:p>
          <a:p>
            <a:pPr marL="455613"/>
            <a:r>
              <a:rPr lang="en-US" sz="2400" dirty="0"/>
              <a:t>--perhaps you can hope that the training/test data are distributed somewhat similarly to the real data, if you are careful enough in designing your simulations</a:t>
            </a:r>
            <a:r>
              <a:rPr lang="mr-IN" sz="2400" dirty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891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EFFBA1-BB48-4352-BAE3-7E10AD5BB5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/>
              <a:t>An illustration of the misspecification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5F2A5-6227-6AB6-74CA-9B57307F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67" y="878784"/>
            <a:ext cx="6249865" cy="5678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CC811-F798-E469-15E8-7AAB8244D170}"/>
              </a:ext>
            </a:extLst>
          </p:cNvPr>
          <p:cNvSpPr txBox="1"/>
          <p:nvPr/>
        </p:nvSpPr>
        <p:spPr>
          <a:xfrm>
            <a:off x="7237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Smith et al. (2024)</a:t>
            </a:r>
          </a:p>
        </p:txBody>
      </p:sp>
    </p:spTree>
    <p:extLst>
      <p:ext uri="{BB962C8B-B14F-4D97-AF65-F5344CB8AC3E}">
        <p14:creationId xmlns:p14="http://schemas.microsoft.com/office/powerpoint/2010/main" val="61637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EFFBA1-BB48-4352-BAE3-7E10AD5BB5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Bypassing the misspecification problem with domain adaptation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530D8-577F-0670-C837-7745BCA9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3590"/>
            <a:ext cx="7772400" cy="3210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51F07C-A171-9E96-7DB2-9D467F3416CF}"/>
              </a:ext>
            </a:extLst>
          </p:cNvPr>
          <p:cNvSpPr txBox="1"/>
          <p:nvPr/>
        </p:nvSpPr>
        <p:spPr>
          <a:xfrm>
            <a:off x="6336821" y="6488668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Ganin</a:t>
            </a:r>
            <a:r>
              <a:rPr lang="en-US" dirty="0"/>
              <a:t> and </a:t>
            </a:r>
            <a:r>
              <a:rPr lang="en-US" dirty="0" err="1"/>
              <a:t>Lempitsky</a:t>
            </a:r>
            <a:r>
              <a:rPr lang="en-US" dirty="0"/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320482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Summary (part 1 </a:t>
            </a:r>
            <a:r>
              <a:rPr lang="mr-IN" dirty="0"/>
              <a:t>–</a:t>
            </a:r>
            <a:r>
              <a:rPr lang="en-US" dirty="0"/>
              <a:t> sweeps)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71359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AutoNum type="arabicParenR"/>
            </a:pPr>
            <a:r>
              <a:rPr lang="en-US" sz="2800" dirty="0"/>
              <a:t>Detecting sweeps is a difficult problem</a:t>
            </a:r>
          </a:p>
          <a:p>
            <a:pPr marL="742950" indent="-514350">
              <a:buAutoNum type="arabicParenR"/>
            </a:pPr>
            <a:endParaRPr lang="en-US" sz="2800" dirty="0"/>
          </a:p>
          <a:p>
            <a:pPr marL="742950" indent="-514350">
              <a:buAutoNum type="arabicParenR"/>
            </a:pPr>
            <a:r>
              <a:rPr lang="en-US" sz="2800" dirty="0"/>
              <a:t>By allowing us to capture more aspects of the input data, machine learning methods can help improve our power.</a:t>
            </a:r>
          </a:p>
          <a:p>
            <a:pPr marL="742950" indent="-514350">
              <a:buAutoNum type="arabicParenR"/>
            </a:pPr>
            <a:endParaRPr lang="en-US" sz="2800" dirty="0"/>
          </a:p>
          <a:p>
            <a:pPr marL="742950" indent="-514350">
              <a:buAutoNum type="arabicParenR"/>
            </a:pPr>
            <a:r>
              <a:rPr lang="en-US" sz="2800" dirty="0"/>
              <a:t>Some methods may suffer in the case of model misspecification: need to simulate lots of test data to find out! (Or use domain adaptation)</a:t>
            </a:r>
          </a:p>
        </p:txBody>
      </p:sp>
    </p:spTree>
    <p:extLst>
      <p:ext uri="{BB962C8B-B14F-4D97-AF65-F5344CB8AC3E}">
        <p14:creationId xmlns:p14="http://schemas.microsoft.com/office/powerpoint/2010/main" val="20563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2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Misc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other deep learning stuff!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34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care about inferring demographic histories?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3382"/>
            <a:ext cx="8229600" cy="3792782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Because it’s interesting.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We need an appropriate null model for detecting selection. </a:t>
            </a:r>
          </a:p>
        </p:txBody>
      </p:sp>
    </p:spTree>
    <p:extLst>
      <p:ext uri="{BB962C8B-B14F-4D97-AF65-F5344CB8AC3E}">
        <p14:creationId xmlns:p14="http://schemas.microsoft.com/office/powerpoint/2010/main" val="2453689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Population size change vs. sweeps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423300" y="1743015"/>
            <a:ext cx="0" cy="220979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026364" y="3909525"/>
            <a:ext cx="396936" cy="4615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23300" y="3922931"/>
            <a:ext cx="415208" cy="4481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23300" y="3952813"/>
            <a:ext cx="214002" cy="418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347100" y="3952813"/>
            <a:ext cx="76200" cy="418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423300" y="3921436"/>
            <a:ext cx="621936" cy="4496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819637" y="3921436"/>
            <a:ext cx="603663" cy="4496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xplosion 2 55"/>
          <p:cNvSpPr/>
          <p:nvPr/>
        </p:nvSpPr>
        <p:spPr>
          <a:xfrm>
            <a:off x="6256302" y="3595345"/>
            <a:ext cx="381000" cy="304800"/>
          </a:xfrm>
          <a:prstGeom prst="irregularSeal2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 flipV="1">
            <a:off x="3216141" y="1743361"/>
            <a:ext cx="271" cy="2083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2633953" y="3595692"/>
            <a:ext cx="2356433" cy="794030"/>
            <a:chOff x="2796066" y="2995350"/>
            <a:chExt cx="6528147" cy="3788259"/>
          </a:xfrm>
        </p:grpSpPr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2796066" y="4097243"/>
              <a:ext cx="3177726" cy="2598953"/>
              <a:chOff x="1519666" y="1394060"/>
              <a:chExt cx="6153104" cy="5032414"/>
            </a:xfrm>
          </p:grpSpPr>
          <p:cxnSp>
            <p:nvCxnSpPr>
              <p:cNvPr id="102" name="Straight Connector 101"/>
              <p:cNvCxnSpPr>
                <a:cxnSpLocks noChangeAspect="1"/>
              </p:cNvCxnSpPr>
              <p:nvPr/>
            </p:nvCxnSpPr>
            <p:spPr>
              <a:xfrm flipH="1">
                <a:off x="1519666" y="1394060"/>
                <a:ext cx="3095501" cy="4928819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082812" y="2210871"/>
                <a:ext cx="532355" cy="407273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cxnSpLocks noChangeAspect="1"/>
              </p:cNvCxnSpPr>
              <p:nvPr/>
            </p:nvCxnSpPr>
            <p:spPr>
              <a:xfrm>
                <a:off x="4606023" y="1394060"/>
                <a:ext cx="2710202" cy="43172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cxnSpLocks/>
              </p:cNvCxnSpPr>
              <p:nvPr/>
            </p:nvCxnSpPr>
            <p:spPr>
              <a:xfrm flipH="1">
                <a:off x="2589785" y="2725604"/>
                <a:ext cx="1550211" cy="370087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/>
            <p:cNvCxnSpPr>
              <a:cxnSpLocks/>
            </p:cNvCxnSpPr>
            <p:nvPr/>
          </p:nvCxnSpPr>
          <p:spPr>
            <a:xfrm flipH="1">
              <a:off x="4592304" y="4602361"/>
              <a:ext cx="118833" cy="202005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Right Brace 107"/>
            <p:cNvSpPr/>
            <p:nvPr/>
          </p:nvSpPr>
          <p:spPr>
            <a:xfrm>
              <a:off x="6227093" y="5309798"/>
              <a:ext cx="277368" cy="1473811"/>
            </a:xfrm>
            <a:prstGeom prst="righ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560425" y="4966702"/>
              <a:ext cx="2763788" cy="161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Large </a:t>
              </a:r>
              <a:r>
                <a:rPr lang="en-US" sz="1600" i="1" dirty="0"/>
                <a:t>N</a:t>
              </a:r>
            </a:p>
          </p:txBody>
        </p:sp>
        <p:sp>
          <p:nvSpPr>
            <p:cNvPr id="110" name="Right Brace 109"/>
            <p:cNvSpPr/>
            <p:nvPr/>
          </p:nvSpPr>
          <p:spPr>
            <a:xfrm>
              <a:off x="6227093" y="2995350"/>
              <a:ext cx="277368" cy="2032625"/>
            </a:xfrm>
            <a:prstGeom prst="righ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60425" y="2999205"/>
              <a:ext cx="2763788" cy="161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Smaller </a:t>
              </a:r>
              <a:r>
                <a:rPr lang="en-US" sz="1600" i="1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142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selection?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447804"/>
              </p:ext>
            </p:extLst>
          </p:nvPr>
        </p:nvGraphicFramePr>
        <p:xfrm>
          <a:off x="1876877" y="1757424"/>
          <a:ext cx="5373351" cy="3338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05178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Compared to what?</a:t>
            </a:r>
          </a:p>
        </p:txBody>
      </p:sp>
    </p:spTree>
    <p:extLst>
      <p:ext uri="{BB962C8B-B14F-4D97-AF65-F5344CB8AC3E}">
        <p14:creationId xmlns:p14="http://schemas.microsoft.com/office/powerpoint/2010/main" val="40320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1: A biologically motivated python exercise (writing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simulator)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2: Performing simulations at scale and comparing them to data (detecting positive selection)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3: An introduction to machine learning and deep learning (machine learning exercise)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4: Applications of machine learning to evolutionary genetics (detecting positive selection via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149639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71F60C8-6EF0-054D-AAE5-EBC45B0E0AD8}"/>
              </a:ext>
            </a:extLst>
          </p:cNvPr>
          <p:cNvSpPr txBox="1">
            <a:spLocks/>
          </p:cNvSpPr>
          <p:nvPr/>
        </p:nvSpPr>
        <p:spPr>
          <a:xfrm>
            <a:off x="0" y="6793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pop gen, ABC predates ML in combining summary statistics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EE4980-2CC1-0087-DEA1-51DE9BFB3444}"/>
              </a:ext>
            </a:extLst>
          </p:cNvPr>
          <p:cNvGrpSpPr>
            <a:grpSpLocks noChangeAspect="1"/>
          </p:cNvGrpSpPr>
          <p:nvPr/>
        </p:nvGrpSpPr>
        <p:grpSpPr>
          <a:xfrm>
            <a:off x="2388979" y="3248895"/>
            <a:ext cx="6755021" cy="1724377"/>
            <a:chOff x="2077425" y="3168134"/>
            <a:chExt cx="9897466" cy="252656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927113-1542-EC77-DB61-0211768C54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7425" y="3576734"/>
              <a:ext cx="9897466" cy="1729043"/>
              <a:chOff x="254122" y="4760617"/>
              <a:chExt cx="12075504" cy="210859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AB5DB05-6068-7C07-F81B-E67724389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122" y="4784271"/>
                <a:ext cx="2514600" cy="206556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509EF09-06BB-9365-5D0D-31BD6A164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1376" y="4776106"/>
                <a:ext cx="2514600" cy="207372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74E742E-6571-E633-3D91-0B502A49B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8630" y="4760617"/>
                <a:ext cx="2514600" cy="207372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156F64D-531F-1683-94F8-3E4A9B4D8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5026" y="4779150"/>
                <a:ext cx="2514600" cy="209005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8FF3938-0D7A-FAEA-EA99-83517D552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8617" y="5730708"/>
                <a:ext cx="359229" cy="17145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D9E0FA-9737-9442-2270-EFDB8186E99D}"/>
                </a:ext>
              </a:extLst>
            </p:cNvPr>
            <p:cNvSpPr txBox="1"/>
            <p:nvPr/>
          </p:nvSpPr>
          <p:spPr>
            <a:xfrm>
              <a:off x="2380826" y="3275866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0203EB-DFD6-BB00-990B-EC4DAADCD54C}"/>
                </a:ext>
              </a:extLst>
            </p:cNvPr>
            <p:cNvSpPr txBox="1"/>
            <p:nvPr/>
          </p:nvSpPr>
          <p:spPr>
            <a:xfrm>
              <a:off x="4857097" y="3222133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4533DA-2210-0BB8-7AF0-7F4D419A171E}"/>
                </a:ext>
              </a:extLst>
            </p:cNvPr>
            <p:cNvSpPr txBox="1"/>
            <p:nvPr/>
          </p:nvSpPr>
          <p:spPr>
            <a:xfrm>
              <a:off x="7268651" y="3207401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6B4AB1-7A78-559D-F9F5-6008170A8F9F}"/>
                </a:ext>
              </a:extLst>
            </p:cNvPr>
            <p:cNvSpPr txBox="1"/>
            <p:nvPr/>
          </p:nvSpPr>
          <p:spPr>
            <a:xfrm>
              <a:off x="10217246" y="3168134"/>
              <a:ext cx="1665714" cy="43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</a:t>
              </a:r>
              <a:r>
                <a:rPr lang="en-US" sz="135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0E6092C-21AA-E2AC-4E7D-0B3391AC976B}"/>
                    </a:ext>
                  </a:extLst>
                </p:cNvPr>
                <p:cNvSpPr txBox="1"/>
                <p:nvPr/>
              </p:nvSpPr>
              <p:spPr>
                <a:xfrm>
                  <a:off x="2887719" y="5221190"/>
                  <a:ext cx="498117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B95989E-9137-4D1C-B844-4046CCAD3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7719" y="5221190"/>
                  <a:ext cx="498117" cy="473502"/>
                </a:xfrm>
                <a:prstGeom prst="rect">
                  <a:avLst/>
                </a:prstGeom>
                <a:blipFill>
                  <a:blip r:embed="rId9"/>
                  <a:stretch>
                    <a:fillRect l="-10714" r="-714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9270213-D171-7D91-E037-66B755B5C443}"/>
                    </a:ext>
                  </a:extLst>
                </p:cNvPr>
                <p:cNvSpPr txBox="1"/>
                <p:nvPr/>
              </p:nvSpPr>
              <p:spPr>
                <a:xfrm>
                  <a:off x="4563476" y="5221192"/>
                  <a:ext cx="507231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E2E6CC9-2E0D-466A-A3DC-542965609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476" y="5221192"/>
                  <a:ext cx="507231" cy="473502"/>
                </a:xfrm>
                <a:prstGeom prst="rect">
                  <a:avLst/>
                </a:prstGeom>
                <a:blipFill>
                  <a:blip r:embed="rId10"/>
                  <a:stretch>
                    <a:fillRect l="-7143" r="-714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FDB61E5-EA64-F2D2-5039-FA28E88512DF}"/>
                    </a:ext>
                  </a:extLst>
                </p:cNvPr>
                <p:cNvSpPr txBox="1"/>
                <p:nvPr/>
              </p:nvSpPr>
              <p:spPr>
                <a:xfrm>
                  <a:off x="7322132" y="5213364"/>
                  <a:ext cx="507231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4081D1C-7A7C-4DE8-A595-C8104C18E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2132" y="5213364"/>
                  <a:ext cx="507231" cy="473502"/>
                </a:xfrm>
                <a:prstGeom prst="rect">
                  <a:avLst/>
                </a:prstGeom>
                <a:blipFill>
                  <a:blip r:embed="rId11"/>
                  <a:stretch>
                    <a:fillRect l="-6897" r="-6897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23D6409-D43F-6E79-E8A2-602346883750}"/>
                    </a:ext>
                  </a:extLst>
                </p:cNvPr>
                <p:cNvSpPr txBox="1"/>
                <p:nvPr/>
              </p:nvSpPr>
              <p:spPr>
                <a:xfrm>
                  <a:off x="9925096" y="5221191"/>
                  <a:ext cx="533254" cy="473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B3D0F7-E7BA-4C6E-B2EC-F17F84C026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096" y="5221191"/>
                  <a:ext cx="533254" cy="473502"/>
                </a:xfrm>
                <a:prstGeom prst="rect">
                  <a:avLst/>
                </a:prstGeom>
                <a:blipFill>
                  <a:blip r:embed="rId12"/>
                  <a:stretch>
                    <a:fillRect l="-1034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3BC22D3-11E9-64F7-7C11-C10187DB4E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2459" y="5087967"/>
            <a:ext cx="420098" cy="3632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E1E8D8-6E1C-1254-AA55-4587F07DD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2026" y="5077618"/>
            <a:ext cx="420098" cy="3632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8B7F0D-9DF3-7C36-655F-4BDD10A362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3392" y="5038234"/>
            <a:ext cx="420098" cy="4025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4323FF-F635-F7D0-CECD-0240BB373E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7242" y="5068274"/>
            <a:ext cx="420098" cy="40259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C17D5CB-E8E6-47A3-AAA9-12D65FC744F8}"/>
              </a:ext>
            </a:extLst>
          </p:cNvPr>
          <p:cNvGrpSpPr/>
          <p:nvPr/>
        </p:nvGrpSpPr>
        <p:grpSpPr>
          <a:xfrm>
            <a:off x="119353" y="974036"/>
            <a:ext cx="1920240" cy="1756409"/>
            <a:chOff x="797265" y="563586"/>
            <a:chExt cx="2560320" cy="234187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02515F3-8C94-125E-1E88-B3D479D9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7265" y="563586"/>
              <a:ext cx="2560320" cy="23418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54A42C2-27B5-A3D3-1636-6108CBFCC953}"/>
                    </a:ext>
                  </a:extLst>
                </p:cNvPr>
                <p:cNvSpPr txBox="1"/>
                <p:nvPr/>
              </p:nvSpPr>
              <p:spPr>
                <a:xfrm>
                  <a:off x="1250304" y="2467883"/>
                  <a:ext cx="302647" cy="430887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038C783-4F53-4250-939C-F72DF572C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304" y="2467883"/>
                  <a:ext cx="302647" cy="430887"/>
                </a:xfrm>
                <a:prstGeom prst="rect">
                  <a:avLst/>
                </a:prstGeom>
                <a:blipFill>
                  <a:blip r:embed="rId16"/>
                  <a:stretch>
                    <a:fillRect l="-15789" r="-105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BF86F1-5BCD-A7A0-8439-D5D5715D3287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3164475" y="2626857"/>
            <a:ext cx="3117928" cy="69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777ACE-BD60-1F20-03C1-BDEBDBA6F8F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4854530" y="2626858"/>
            <a:ext cx="1427872" cy="65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ECB3CE-E6CD-B004-AD83-85B5F9DBAF58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322508" y="2626857"/>
            <a:ext cx="177908" cy="648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D6DD55-CF01-B54A-36D8-1BDC502F6DD3}"/>
              </a:ext>
            </a:extLst>
          </p:cNvPr>
          <p:cNvCxnSpPr>
            <a:cxnSpLocks/>
          </p:cNvCxnSpPr>
          <p:nvPr/>
        </p:nvCxnSpPr>
        <p:spPr>
          <a:xfrm>
            <a:off x="6322507" y="2626857"/>
            <a:ext cx="1885769" cy="60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E66CE3-2826-FA9B-3AC6-367AD6F99999}"/>
                  </a:ext>
                </a:extLst>
              </p:cNvPr>
              <p:cNvSpPr txBox="1"/>
              <p:nvPr/>
            </p:nvSpPr>
            <p:spPr>
              <a:xfrm>
                <a:off x="3421243" y="2810597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E66CE3-2826-FA9B-3AC6-367AD6F99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243" y="2810597"/>
                <a:ext cx="926600" cy="207749"/>
              </a:xfrm>
              <a:prstGeom prst="rect">
                <a:avLst/>
              </a:prstGeom>
              <a:blipFill>
                <a:blip r:embed="rId17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80D99B-800C-DCC9-2CB6-2E6E22491F9D}"/>
                  </a:ext>
                </a:extLst>
              </p:cNvPr>
              <p:cNvSpPr txBox="1"/>
              <p:nvPr/>
            </p:nvSpPr>
            <p:spPr>
              <a:xfrm>
                <a:off x="4811649" y="2895855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80D99B-800C-DCC9-2CB6-2E6E22491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649" y="2895855"/>
                <a:ext cx="926600" cy="207749"/>
              </a:xfrm>
              <a:prstGeom prst="rect">
                <a:avLst/>
              </a:prstGeom>
              <a:blipFill>
                <a:blip r:embed="rId18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D42CC7-5B32-C47F-6F32-3C1692874083}"/>
                  </a:ext>
                </a:extLst>
              </p:cNvPr>
              <p:cNvSpPr txBox="1"/>
              <p:nvPr/>
            </p:nvSpPr>
            <p:spPr>
              <a:xfrm>
                <a:off x="7435384" y="2797384"/>
                <a:ext cx="94699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D42CC7-5B32-C47F-6F32-3C1692874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384" y="2797384"/>
                <a:ext cx="946991" cy="207749"/>
              </a:xfrm>
              <a:prstGeom prst="rect">
                <a:avLst/>
              </a:prstGeom>
              <a:blipFill>
                <a:blip r:embed="rId19"/>
                <a:stretch>
                  <a:fillRect l="-40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A19172-A28F-E644-CA53-546B579851A8}"/>
                  </a:ext>
                </a:extLst>
              </p:cNvPr>
              <p:cNvSpPr txBox="1"/>
              <p:nvPr/>
            </p:nvSpPr>
            <p:spPr>
              <a:xfrm>
                <a:off x="6022198" y="2886519"/>
                <a:ext cx="926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𝑐𝑢𝑟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A19172-A28F-E644-CA53-546B57985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198" y="2886519"/>
                <a:ext cx="926600" cy="207749"/>
              </a:xfrm>
              <a:prstGeom prst="rect">
                <a:avLst/>
              </a:prstGeom>
              <a:blipFill>
                <a:blip r:embed="rId20"/>
                <a:stretch>
                  <a:fillRect l="-4054" r="-13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CB21A55B-678D-E412-A632-CC216F06A25F}"/>
              </a:ext>
            </a:extLst>
          </p:cNvPr>
          <p:cNvGrpSpPr>
            <a:grpSpLocks noChangeAspect="1"/>
          </p:cNvGrpSpPr>
          <p:nvPr/>
        </p:nvGrpSpPr>
        <p:grpSpPr>
          <a:xfrm>
            <a:off x="4817183" y="5649878"/>
            <a:ext cx="3218189" cy="946068"/>
            <a:chOff x="176607" y="4578944"/>
            <a:chExt cx="7131294" cy="20964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B7947F2-4221-AA33-7068-01972439E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76607" y="4578944"/>
              <a:ext cx="2634125" cy="20964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0A2E82B-F3DE-B80D-1F7E-26F5C986D7A6}"/>
                    </a:ext>
                  </a:extLst>
                </p:cNvPr>
                <p:cNvSpPr txBox="1"/>
                <p:nvPr/>
              </p:nvSpPr>
              <p:spPr>
                <a:xfrm>
                  <a:off x="2846841" y="4821413"/>
                  <a:ext cx="4461060" cy="115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Posterior distribution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𝑎𝑛𝑐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8BE705A-2F17-40F2-889E-4BBDB0763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841" y="4821413"/>
                  <a:ext cx="4461060" cy="1159422"/>
                </a:xfrm>
                <a:prstGeom prst="rect">
                  <a:avLst/>
                </a:prstGeom>
                <a:blipFill>
                  <a:blip r:embed="rId24"/>
                  <a:stretch>
                    <a:fillRect l="-629" t="-2381" r="-3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8A6B748-A134-4074-6F35-B9E541365AEA}"/>
              </a:ext>
            </a:extLst>
          </p:cNvPr>
          <p:cNvSpPr txBox="1"/>
          <p:nvPr/>
        </p:nvSpPr>
        <p:spPr>
          <a:xfrm>
            <a:off x="6275907" y="6445904"/>
            <a:ext cx="28680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Adapted from </a:t>
            </a:r>
            <a:r>
              <a:rPr lang="en-US" sz="1350" dirty="0" err="1">
                <a:latin typeface="Helvetica" panose="020B0604020202020204" pitchFamily="34" charset="0"/>
                <a:cs typeface="Helvetica" panose="020B0604020202020204" pitchFamily="34" charset="0"/>
              </a:rPr>
              <a:t>Sunnaker</a:t>
            </a:r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350" i="1" dirty="0">
                <a:latin typeface="Helvetica" panose="020B0604020202020204" pitchFamily="34" charset="0"/>
                <a:cs typeface="Helvetica" panose="020B0604020202020204" pitchFamily="34" charset="0"/>
              </a:rPr>
              <a:t>et al</a:t>
            </a:r>
            <a:r>
              <a:rPr lang="en-US" sz="1350" dirty="0">
                <a:latin typeface="Helvetica" panose="020B0604020202020204" pitchFamily="34" charset="0"/>
                <a:cs typeface="Helvetica" panose="020B0604020202020204" pitchFamily="34" charset="0"/>
              </a:rPr>
              <a:t>. 2013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0C6B69-CC8E-54A7-734D-C7429C1A9C5A}"/>
              </a:ext>
            </a:extLst>
          </p:cNvPr>
          <p:cNvSpPr txBox="1"/>
          <p:nvPr/>
        </p:nvSpPr>
        <p:spPr>
          <a:xfrm>
            <a:off x="1244026" y="5677709"/>
            <a:ext cx="3395957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Estimate posterior probability distribution of model </a:t>
            </a:r>
            <a:r>
              <a:rPr lang="en-US" dirty="0" err="1"/>
              <a:t>params</a:t>
            </a:r>
            <a:r>
              <a:rPr lang="en-US" dirty="0"/>
              <a:t> from these “accepted simulations”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24E7E6D-1480-E400-84F7-0B981F467562}"/>
              </a:ext>
            </a:extLst>
          </p:cNvPr>
          <p:cNvCxnSpPr/>
          <p:nvPr/>
        </p:nvCxnSpPr>
        <p:spPr>
          <a:xfrm flipH="1">
            <a:off x="6150714" y="6122912"/>
            <a:ext cx="6205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AC5B2DC-9E28-4992-F453-15937A2C887B}"/>
              </a:ext>
            </a:extLst>
          </p:cNvPr>
          <p:cNvSpPr txBox="1"/>
          <p:nvPr/>
        </p:nvSpPr>
        <p:spPr>
          <a:xfrm>
            <a:off x="60272" y="3593155"/>
            <a:ext cx="2229306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Which simulations “look like” our real data?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E944965-90B5-C1FA-6F38-6F6B18BCD9C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00025" y="1126436"/>
            <a:ext cx="1829372" cy="143142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5E44189-2F57-B2D9-4F5E-A4DB0155C8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85187" y="1126436"/>
            <a:ext cx="1829372" cy="14314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988144-F734-0430-9DDE-0B9E8C43BD15}"/>
                  </a:ext>
                </a:extLst>
              </p:cNvPr>
              <p:cNvSpPr txBox="1"/>
              <p:nvPr/>
            </p:nvSpPr>
            <p:spPr>
              <a:xfrm>
                <a:off x="4597630" y="1137894"/>
                <a:ext cx="130009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𝑎𝑛𝑐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988144-F734-0430-9DDE-0B9E8C43B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630" y="1137894"/>
                <a:ext cx="1300099" cy="323165"/>
              </a:xfrm>
              <a:prstGeom prst="rect">
                <a:avLst/>
              </a:prstGeom>
              <a:blipFill>
                <a:blip r:embed="rId26"/>
                <a:stretch>
                  <a:fillRect l="-962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C8C2DD-7F78-9299-F9AD-D2926AFFBCFC}"/>
                  </a:ext>
                </a:extLst>
              </p:cNvPr>
              <p:cNvSpPr txBox="1"/>
              <p:nvPr/>
            </p:nvSpPr>
            <p:spPr>
              <a:xfrm>
                <a:off x="6443137" y="1137894"/>
                <a:ext cx="128567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𝑐𝑢𝑟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C8C2DD-7F78-9299-F9AD-D2926AFFB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37" y="1137894"/>
                <a:ext cx="1285673" cy="323165"/>
              </a:xfrm>
              <a:prstGeom prst="rect">
                <a:avLst/>
              </a:prstGeom>
              <a:blipFill>
                <a:blip r:embed="rId27"/>
                <a:stretch>
                  <a:fillRect l="-1961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F7EB146-43EC-C839-6767-52BE755DEE96}"/>
              </a:ext>
            </a:extLst>
          </p:cNvPr>
          <p:cNvSpPr txBox="1"/>
          <p:nvPr/>
        </p:nvSpPr>
        <p:spPr>
          <a:xfrm>
            <a:off x="134051" y="2732006"/>
            <a:ext cx="222930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Summary statistic from real data set.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783B95-4BC7-6FAB-0E35-AF808F3C2DBB}"/>
              </a:ext>
            </a:extLst>
          </p:cNvPr>
          <p:cNvCxnSpPr>
            <a:cxnSpLocks/>
          </p:cNvCxnSpPr>
          <p:nvPr/>
        </p:nvCxnSpPr>
        <p:spPr>
          <a:xfrm flipH="1">
            <a:off x="5509877" y="4821319"/>
            <a:ext cx="3002955" cy="73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D1ED07-7A43-FA20-7E9F-87EDFA521C8C}"/>
              </a:ext>
            </a:extLst>
          </p:cNvPr>
          <p:cNvCxnSpPr>
            <a:cxnSpLocks/>
          </p:cNvCxnSpPr>
          <p:nvPr/>
        </p:nvCxnSpPr>
        <p:spPr>
          <a:xfrm flipH="1">
            <a:off x="5489158" y="4848718"/>
            <a:ext cx="943686" cy="67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C17F81-9C19-7248-50A1-B97BA8E1AFEB}"/>
              </a:ext>
            </a:extLst>
          </p:cNvPr>
          <p:cNvCxnSpPr>
            <a:cxnSpLocks/>
          </p:cNvCxnSpPr>
          <p:nvPr/>
        </p:nvCxnSpPr>
        <p:spPr>
          <a:xfrm>
            <a:off x="4746595" y="4801809"/>
            <a:ext cx="733890" cy="755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A31A6CC-1B86-D22A-1E4A-C35A9400B97D}"/>
              </a:ext>
            </a:extLst>
          </p:cNvPr>
          <p:cNvCxnSpPr>
            <a:cxnSpLocks/>
          </p:cNvCxnSpPr>
          <p:nvPr/>
        </p:nvCxnSpPr>
        <p:spPr>
          <a:xfrm>
            <a:off x="3432320" y="4780207"/>
            <a:ext cx="1980275" cy="77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9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7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536918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Benefits of ABC: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flexibility: if you can simulate it and summarize it, then you can do inference (in principle)!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produces posterior density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/>
              <a:t>Strengths and limitations of ABC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5051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Weaknesses: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you typically need a LOT of simulations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for every prediction we have to examine the entire training 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7470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What about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75430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abcrf’s</a:t>
            </a:r>
            <a:r>
              <a:rPr lang="en-US" dirty="0"/>
              <a:t> approach to demographic model selection</a:t>
            </a:r>
          </a:p>
        </p:txBody>
      </p:sp>
      <p:pic>
        <p:nvPicPr>
          <p:cNvPr id="4" name="Picture 3" descr="random_forest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55" y="1500321"/>
            <a:ext cx="7769412" cy="5015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91271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acbrf</a:t>
            </a:r>
            <a:r>
              <a:rPr lang="en-US" sz="2800" dirty="0"/>
              <a:t> is just a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222853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4000" dirty="0" err="1"/>
              <a:t>abcrf</a:t>
            </a:r>
            <a:r>
              <a:rPr lang="en-US" sz="4000" dirty="0"/>
              <a:t> beats ABC, and does it with fewer simulations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1270" y="6369836"/>
            <a:ext cx="18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Pudlo</a:t>
            </a:r>
            <a:r>
              <a:rPr lang="en-US" dirty="0"/>
              <a:t> et al. (2016)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24869"/>
              </p:ext>
            </p:extLst>
          </p:nvPr>
        </p:nvGraphicFramePr>
        <p:xfrm>
          <a:off x="426960" y="2025805"/>
          <a:ext cx="8342896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5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5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5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10,000 training examples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20,000 training examples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Error</a:t>
                      </a:r>
                      <a:r>
                        <a:rPr lang="en-US" sz="2400" baseline="0" dirty="0"/>
                        <a:t> with 50,000 training examples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57.46%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53.76%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abcrf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37.63%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953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Random Forest </a:t>
            </a:r>
            <a:r>
              <a:rPr lang="en-US" dirty="0" err="1"/>
              <a:t>Regressor</a:t>
            </a:r>
            <a:endParaRPr lang="en-US" dirty="0"/>
          </a:p>
        </p:txBody>
      </p:sp>
      <p:cxnSp>
        <p:nvCxnSpPr>
          <p:cNvPr id="4" name="Straight Connector 3"/>
          <p:cNvCxnSpPr>
            <a:stCxn id="9" idx="2"/>
          </p:cNvCxnSpPr>
          <p:nvPr/>
        </p:nvCxnSpPr>
        <p:spPr>
          <a:xfrm>
            <a:off x="3009900" y="22860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0" y="17526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1</a:t>
            </a:r>
          </a:p>
        </p:txBody>
      </p:sp>
      <p:cxnSp>
        <p:nvCxnSpPr>
          <p:cNvPr id="20" name="Straight Connector 19"/>
          <p:cNvCxnSpPr>
            <a:stCxn id="9" idx="2"/>
          </p:cNvCxnSpPr>
          <p:nvPr/>
        </p:nvCxnSpPr>
        <p:spPr>
          <a:xfrm flipH="1">
            <a:off x="2286000" y="22860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19200" y="31242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52800" y="3124200"/>
            <a:ext cx="1447800" cy="533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3</a:t>
            </a:r>
          </a:p>
        </p:txBody>
      </p:sp>
      <p:cxnSp>
        <p:nvCxnSpPr>
          <p:cNvPr id="27" name="Straight Connector 26"/>
          <p:cNvCxnSpPr>
            <a:stCxn id="24" idx="2"/>
          </p:cNvCxnSpPr>
          <p:nvPr/>
        </p:nvCxnSpPr>
        <p:spPr>
          <a:xfrm>
            <a:off x="19431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4" idx="2"/>
          </p:cNvCxnSpPr>
          <p:nvPr/>
        </p:nvCxnSpPr>
        <p:spPr>
          <a:xfrm flipH="1">
            <a:off x="12192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5" idx="2"/>
          </p:cNvCxnSpPr>
          <p:nvPr/>
        </p:nvCxnSpPr>
        <p:spPr>
          <a:xfrm>
            <a:off x="4076700" y="3657600"/>
            <a:ext cx="7239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" idx="2"/>
          </p:cNvCxnSpPr>
          <p:nvPr/>
        </p:nvCxnSpPr>
        <p:spPr>
          <a:xfrm flipH="1">
            <a:off x="3429000" y="3657600"/>
            <a:ext cx="647700" cy="838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87643" y="4495800"/>
            <a:ext cx="1298589" cy="507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16, 17, 20, 27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38400" y="4495800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265146" y="4495799"/>
            <a:ext cx="992654" cy="5079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50, 55, 57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67708" y="4495800"/>
            <a:ext cx="876300" cy="507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31, 40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52800" y="2438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&gt;0.67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81200" y="2438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≤0.67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99512" y="3810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&gt;0.87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7912" y="3810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≤0.87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3821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&gt;0.55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24200" y="3821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≤0.55</a:t>
            </a:r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5912203" y="1295400"/>
            <a:ext cx="2469797" cy="1757174"/>
            <a:chOff x="4325185" y="1447800"/>
            <a:chExt cx="4498325" cy="3200400"/>
          </a:xfrm>
        </p:grpSpPr>
        <p:cxnSp>
          <p:nvCxnSpPr>
            <p:cNvPr id="49" name="Straight Connector 48"/>
            <p:cNvCxnSpPr>
              <a:stCxn id="50" idx="2"/>
            </p:cNvCxnSpPr>
            <p:nvPr/>
          </p:nvCxnSpPr>
          <p:spPr>
            <a:xfrm>
              <a:off x="65151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5791200" y="14478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2</a:t>
              </a:r>
            </a:p>
          </p:txBody>
        </p:sp>
        <p:cxnSp>
          <p:nvCxnSpPr>
            <p:cNvPr id="51" name="Straight Connector 50"/>
            <p:cNvCxnSpPr>
              <a:stCxn id="50" idx="2"/>
            </p:cNvCxnSpPr>
            <p:nvPr/>
          </p:nvCxnSpPr>
          <p:spPr>
            <a:xfrm flipH="1">
              <a:off x="57912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47244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5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580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7</a:t>
              </a:r>
            </a:p>
          </p:txBody>
        </p:sp>
        <p:cxnSp>
          <p:nvCxnSpPr>
            <p:cNvPr id="54" name="Straight Connector 53"/>
            <p:cNvCxnSpPr>
              <a:stCxn id="52" idx="2"/>
            </p:cNvCxnSpPr>
            <p:nvPr/>
          </p:nvCxnSpPr>
          <p:spPr>
            <a:xfrm>
              <a:off x="54483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2" idx="2"/>
            </p:cNvCxnSpPr>
            <p:nvPr/>
          </p:nvCxnSpPr>
          <p:spPr>
            <a:xfrm flipH="1">
              <a:off x="47244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3" idx="2"/>
            </p:cNvCxnSpPr>
            <p:nvPr/>
          </p:nvCxnSpPr>
          <p:spPr>
            <a:xfrm>
              <a:off x="75819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2"/>
            </p:cNvCxnSpPr>
            <p:nvPr/>
          </p:nvCxnSpPr>
          <p:spPr>
            <a:xfrm flipH="1">
              <a:off x="6934200" y="3352800"/>
              <a:ext cx="6477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4357699" y="4191000"/>
              <a:ext cx="808849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16, 17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91200" y="4191000"/>
              <a:ext cx="78223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40, 50, 55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939099" y="4191000"/>
              <a:ext cx="74631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3, 20, 27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671074" y="4191000"/>
              <a:ext cx="607528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31, 57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7999" y="2133601"/>
              <a:ext cx="855225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&gt;0.78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53871" y="2133601"/>
              <a:ext cx="894530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≤0.78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46004" y="3505200"/>
              <a:ext cx="85693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5185" y="3505200"/>
              <a:ext cx="979464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≤0.4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22724" y="3516868"/>
              <a:ext cx="90078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&gt;0.9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64156" y="3516868"/>
              <a:ext cx="848971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≤0.9</a:t>
              </a:r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5911099" y="3957826"/>
            <a:ext cx="2470901" cy="1757174"/>
            <a:chOff x="4323174" y="1447800"/>
            <a:chExt cx="4500336" cy="3200400"/>
          </a:xfrm>
        </p:grpSpPr>
        <p:cxnSp>
          <p:nvCxnSpPr>
            <p:cNvPr id="70" name="Straight Connector 69"/>
            <p:cNvCxnSpPr>
              <a:stCxn id="71" idx="2"/>
            </p:cNvCxnSpPr>
            <p:nvPr/>
          </p:nvCxnSpPr>
          <p:spPr>
            <a:xfrm>
              <a:off x="65151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791200" y="14478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2</a:t>
              </a:r>
            </a:p>
          </p:txBody>
        </p:sp>
        <p:cxnSp>
          <p:nvCxnSpPr>
            <p:cNvPr id="72" name="Straight Connector 71"/>
            <p:cNvCxnSpPr>
              <a:stCxn id="71" idx="2"/>
            </p:cNvCxnSpPr>
            <p:nvPr/>
          </p:nvCxnSpPr>
          <p:spPr>
            <a:xfrm flipH="1">
              <a:off x="5791200" y="19812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47244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5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858000" y="2819400"/>
              <a:ext cx="1447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Feature 7</a:t>
              </a:r>
            </a:p>
          </p:txBody>
        </p:sp>
        <p:cxnSp>
          <p:nvCxnSpPr>
            <p:cNvPr id="75" name="Straight Connector 74"/>
            <p:cNvCxnSpPr>
              <a:stCxn id="73" idx="2"/>
            </p:cNvCxnSpPr>
            <p:nvPr/>
          </p:nvCxnSpPr>
          <p:spPr>
            <a:xfrm>
              <a:off x="54483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3" idx="2"/>
            </p:cNvCxnSpPr>
            <p:nvPr/>
          </p:nvCxnSpPr>
          <p:spPr>
            <a:xfrm flipH="1">
              <a:off x="47244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2"/>
            </p:cNvCxnSpPr>
            <p:nvPr/>
          </p:nvCxnSpPr>
          <p:spPr>
            <a:xfrm>
              <a:off x="7581900" y="3352800"/>
              <a:ext cx="7239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4" idx="2"/>
            </p:cNvCxnSpPr>
            <p:nvPr/>
          </p:nvCxnSpPr>
          <p:spPr>
            <a:xfrm flipH="1">
              <a:off x="6934200" y="3352800"/>
              <a:ext cx="647700" cy="838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4323174" y="4191000"/>
              <a:ext cx="85807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55, 57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29303" y="4191000"/>
              <a:ext cx="506023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922724" y="4191000"/>
              <a:ext cx="900786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20, 27, 31, 40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636550" y="4191000"/>
              <a:ext cx="876298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3, 16, 17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57999" y="2133601"/>
              <a:ext cx="855225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&gt;0.1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53871" y="2133601"/>
              <a:ext cx="894530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46004" y="3505200"/>
              <a:ext cx="85693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&gt;0.39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325185" y="3505200"/>
              <a:ext cx="979464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≤0.39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922724" y="3516868"/>
              <a:ext cx="900786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&gt;0.85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64156" y="3516868"/>
              <a:ext cx="848971" cy="4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≤0.85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5334000" y="2286000"/>
            <a:ext cx="60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92" name="TextBox 91"/>
          <p:cNvSpPr txBox="1"/>
          <p:nvPr/>
        </p:nvSpPr>
        <p:spPr>
          <a:xfrm rot="5400000">
            <a:off x="6946612" y="3212812"/>
            <a:ext cx="60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52400" y="990600"/>
            <a:ext cx="8839200" cy="4876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 rot="19452148">
            <a:off x="3258856" y="940692"/>
            <a:ext cx="1371600" cy="4775253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3521582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18958"/>
            <a:ext cx="9144000" cy="153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/>
              <a:t>Parameter inference with </a:t>
            </a:r>
            <a:r>
              <a:rPr lang="en-US" dirty="0" err="1"/>
              <a:t>abcrf</a:t>
            </a:r>
            <a:endParaRPr lang="en-US" dirty="0"/>
          </a:p>
          <a:p>
            <a:pPr eaLnBrk="1" hangingPunct="1"/>
            <a:endParaRPr lang="en-US" sz="1400" dirty="0"/>
          </a:p>
          <a:p>
            <a:pPr eaLnBrk="1" hangingPunct="1"/>
            <a:r>
              <a:rPr lang="en-US" sz="2800" dirty="0"/>
              <a:t>results on toy example, compared to various flavors of ABC: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6490" y="6369836"/>
            <a:ext cx="198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Raynal</a:t>
            </a:r>
            <a:r>
              <a:rPr lang="en-US" dirty="0"/>
              <a:t> et al. (2017)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19" y="2578271"/>
            <a:ext cx="7708890" cy="1394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803" y="3136521"/>
            <a:ext cx="3008611" cy="1077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Mean error for </a:t>
            </a:r>
            <a:r>
              <a:rPr lang="en-US" sz="2200" dirty="0" err="1"/>
              <a:t>param</a:t>
            </a:r>
            <a:r>
              <a:rPr lang="en-US" sz="2200" dirty="0"/>
              <a:t> 1:</a:t>
            </a:r>
          </a:p>
          <a:p>
            <a:r>
              <a:rPr lang="en-US" sz="2200" dirty="0"/>
              <a:t>Mean error for </a:t>
            </a:r>
            <a:r>
              <a:rPr lang="en-US" sz="2200" dirty="0" err="1"/>
              <a:t>param</a:t>
            </a:r>
            <a:r>
              <a:rPr lang="en-US" sz="2200" dirty="0"/>
              <a:t> 2: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7336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Neural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3074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made by </a:t>
            </a:r>
            <a:r>
              <a:rPr lang="en-US" dirty="0" err="1"/>
              <a:t>Ujjwal</a:t>
            </a:r>
            <a:r>
              <a:rPr lang="en-US" dirty="0"/>
              <a:t> </a:t>
            </a:r>
            <a:r>
              <a:rPr lang="en-US" dirty="0" err="1"/>
              <a:t>Karn</a:t>
            </a:r>
            <a:r>
              <a:rPr lang="en-US" dirty="0"/>
              <a:t> using Adam Harley’s awesome interactive tool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629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94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What if this is our input?</a:t>
            </a:r>
          </a:p>
        </p:txBody>
      </p:sp>
      <p:pic>
        <p:nvPicPr>
          <p:cNvPr id="8" name="Picture 7" descr="Figure_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20875" y="1952965"/>
            <a:ext cx="5148165" cy="27073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47695" y="280118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1749" y="4580913"/>
            <a:ext cx="397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Genomic positions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22251" y="2990695"/>
            <a:ext cx="204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Samples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88" y="5576238"/>
            <a:ext cx="912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can we infer about a population sample’s evolutionary history using a CNN?</a:t>
            </a:r>
          </a:p>
        </p:txBody>
      </p:sp>
    </p:spTree>
    <p:extLst>
      <p:ext uri="{BB962C8B-B14F-4D97-AF65-F5344CB8AC3E}">
        <p14:creationId xmlns:p14="http://schemas.microsoft.com/office/powerpoint/2010/main" val="1317797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1FBEBF9-9FE7-0B4F-A0AD-3C7072B47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71" y="956100"/>
            <a:ext cx="4589749" cy="22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89E98C5-3816-9947-A1F0-55895CE60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/>
          <a:stretch/>
        </p:blipFill>
        <p:spPr bwMode="auto">
          <a:xfrm>
            <a:off x="2069736" y="3429000"/>
            <a:ext cx="4703582" cy="334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560E3-4950-AD4F-B26A-6898F541530C}"/>
              </a:ext>
            </a:extLst>
          </p:cNvPr>
          <p:cNvSpPr txBox="1"/>
          <p:nvPr/>
        </p:nvSpPr>
        <p:spPr>
          <a:xfrm>
            <a:off x="7157815" y="6488668"/>
            <a:ext cx="198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Sanchez et al.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4A9D9-6CBE-17A6-077A-2E946A38237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Inferring demographic parameters</a:t>
            </a:r>
          </a:p>
        </p:txBody>
      </p:sp>
    </p:spTree>
    <p:extLst>
      <p:ext uri="{BB962C8B-B14F-4D97-AF65-F5344CB8AC3E}">
        <p14:creationId xmlns:p14="http://schemas.microsoft.com/office/powerpoint/2010/main" val="85431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9092-6CC7-D246-AF7F-3F70C04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7" name="Google Shape;80;p17">
            <a:extLst>
              <a:ext uri="{FF2B5EF4-FFF2-40B4-BE49-F238E27FC236}">
                <a16:creationId xmlns:a16="http://schemas.microsoft.com/office/drawing/2014/main" id="{F29482E4-DC7D-394C-AB94-4DCF923C22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1690689"/>
            <a:ext cx="9144001" cy="4528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98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2057400"/>
            <a:ext cx="9144000" cy="147002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 Application in Evolutionary Genetics</a:t>
            </a:r>
            <a:endParaRPr lang="en-US" sz="3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Helvetica"/>
                <a:cs typeface="Helvetica"/>
              </a:rPr>
              <a:t>Dan Schrider</a:t>
            </a:r>
          </a:p>
        </p:txBody>
      </p:sp>
    </p:spTree>
    <p:extLst>
      <p:ext uri="{BB962C8B-B14F-4D97-AF65-F5344CB8AC3E}">
        <p14:creationId xmlns:p14="http://schemas.microsoft.com/office/powerpoint/2010/main" val="375148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629FC078-433A-7839-E5D8-409C89AB1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7" y="1143000"/>
            <a:ext cx="7408985" cy="520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21758A-B179-616C-608B-215F0678604D}"/>
              </a:ext>
            </a:extLst>
          </p:cNvPr>
          <p:cNvSpPr txBox="1"/>
          <p:nvPr/>
        </p:nvSpPr>
        <p:spPr>
          <a:xfrm>
            <a:off x="7240530" y="6488668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Wang et al. (2021)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E8E7BE-D722-9A5F-FAD3-93117A83D3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/>
              <a:t>Inferring demographic parameters with </a:t>
            </a:r>
            <a:r>
              <a:rPr lang="en-US" sz="3700" dirty="0" err="1"/>
              <a:t>pg-gan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4186625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071359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AutoNum type="arabicParenR"/>
            </a:pPr>
            <a:r>
              <a:rPr lang="en-US" sz="2800" dirty="0"/>
              <a:t>Machine learning approaches are well suited for demographic inference (natural alternative to ABC)</a:t>
            </a:r>
          </a:p>
          <a:p>
            <a:pPr marL="742950" indent="-514350">
              <a:buAutoNum type="arabicParenR"/>
            </a:pPr>
            <a:endParaRPr lang="en-US" sz="2800" dirty="0"/>
          </a:p>
          <a:p>
            <a:pPr marL="742950" indent="-514350">
              <a:buFontTx/>
              <a:buAutoNum type="arabicParenR"/>
            </a:pPr>
            <a:r>
              <a:rPr lang="en-US" sz="2800" dirty="0"/>
              <a:t>Creative new approaches are possible.</a:t>
            </a:r>
          </a:p>
          <a:p>
            <a:pPr marL="228600"/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</a:t>
            </a:r>
            <a:r>
              <a:rPr lang="mr-IN" dirty="0"/>
              <a:t>–</a:t>
            </a:r>
            <a:r>
              <a:rPr lang="en-US" dirty="0"/>
              <a:t> demographic inference</a:t>
            </a:r>
          </a:p>
        </p:txBody>
      </p:sp>
    </p:spTree>
    <p:extLst>
      <p:ext uri="{BB962C8B-B14F-4D97-AF65-F5344CB8AC3E}">
        <p14:creationId xmlns:p14="http://schemas.microsoft.com/office/powerpoint/2010/main" val="483877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3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Misc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other deep learning stuff!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97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decays with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86" y="3897030"/>
            <a:ext cx="3844510" cy="13525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/>
              <a:t>r</a:t>
            </a:r>
            <a:r>
              <a:rPr lang="en-US" sz="2400" dirty="0"/>
              <a:t> increases with physical distance between two 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064" y="2416569"/>
            <a:ext cx="3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54652" y="2416569"/>
            <a:ext cx="36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5462" y="2206208"/>
            <a:ext cx="3595633" cy="260091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28579" y="1854319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98469" y="1854319"/>
            <a:ext cx="0" cy="351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52644" y="1793121"/>
            <a:ext cx="32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2272914" y="1977787"/>
            <a:ext cx="112555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828579" y="1976715"/>
            <a:ext cx="1124065" cy="1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25454" y="3025304"/>
            <a:ext cx="1776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Roman"/>
                <a:ea typeface="Lucida Grande"/>
                <a:cs typeface="Times Roman"/>
              </a:rPr>
              <a:t>Δ</a:t>
            </a:r>
            <a:r>
              <a:rPr lang="en-US" sz="2800" i="1" baseline="-25000" dirty="0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>
                <a:latin typeface="Times Roman"/>
                <a:ea typeface="Lucida Grande"/>
                <a:cs typeface="Times Roman"/>
              </a:rPr>
              <a:t>x</a:t>
            </a:r>
            <a:r>
              <a:rPr lang="en-US" sz="2800" baseline="-25000" dirty="0">
                <a:latin typeface="Times Roman"/>
                <a:ea typeface="Lucida Grande"/>
                <a:cs typeface="Times Roman"/>
              </a:rPr>
              <a:t>1</a:t>
            </a:r>
            <a:r>
              <a:rPr lang="en-US" sz="2800" dirty="0">
                <a:latin typeface="Times Roman"/>
                <a:ea typeface="Lucida Grande"/>
                <a:cs typeface="Times Roman"/>
              </a:rPr>
              <a:t> = </a:t>
            </a:r>
            <a:r>
              <a:rPr lang="mr-IN" sz="2800" dirty="0">
                <a:latin typeface="Times Roman"/>
                <a:cs typeface="Times Roman"/>
              </a:rPr>
              <a:t>–</a:t>
            </a:r>
            <a:r>
              <a:rPr lang="en-US" sz="2800" i="1" dirty="0" err="1">
                <a:latin typeface="Times Roman"/>
                <a:ea typeface="Lucida Grande"/>
                <a:cs typeface="Times Roman"/>
              </a:rPr>
              <a:t>r</a:t>
            </a:r>
            <a:r>
              <a:rPr lang="en-US" sz="2800" i="1" dirty="0" err="1">
                <a:latin typeface="Times Roman"/>
                <a:cs typeface="Times Roman"/>
              </a:rPr>
              <a:t>D</a:t>
            </a:r>
            <a:endParaRPr lang="en-US" sz="2800" dirty="0">
              <a:latin typeface="Times Roman"/>
              <a:cs typeface="Times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85" y="1733362"/>
            <a:ext cx="4813471" cy="39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3000301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457200">
              <a:buFont typeface="Arial"/>
              <a:buChar char="•"/>
            </a:pPr>
            <a:r>
              <a:rPr lang="en-US" sz="2800" dirty="0"/>
              <a:t>Mean value of </a:t>
            </a:r>
            <a:r>
              <a:rPr lang="en-US" sz="2800" i="1" dirty="0"/>
              <a:t>S</a:t>
            </a:r>
            <a:r>
              <a:rPr lang="en-US" sz="2800" baseline="-25000" dirty="0"/>
              <a:t>k</a:t>
            </a:r>
            <a:r>
              <a:rPr lang="en-US" sz="2800" baseline="30000" dirty="0"/>
              <a:t>2</a:t>
            </a:r>
            <a:r>
              <a:rPr lang="en-US" sz="2800" dirty="0"/>
              <a:t> (Hudson 1987)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Mean </a:t>
            </a:r>
            <a:r>
              <a:rPr lang="en-US" sz="2800" i="1" dirty="0"/>
              <a:t>r</a:t>
            </a:r>
            <a:r>
              <a:rPr lang="en-US" sz="2800" baseline="30000" dirty="0"/>
              <a:t>2</a:t>
            </a:r>
            <a:r>
              <a:rPr lang="en-US" sz="2800" dirty="0"/>
              <a:t> for all pairs of SNPs in the window</a:t>
            </a:r>
            <a:endParaRPr lang="en-US" sz="2800" baseline="30000" dirty="0"/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Mean haplotype homozygosity</a:t>
            </a:r>
          </a:p>
          <a:p>
            <a:pPr marL="685800" indent="-457200">
              <a:buFont typeface="Arial"/>
              <a:buChar char="•"/>
            </a:pPr>
            <a:r>
              <a:rPr lang="en-US" sz="2800" dirty="0"/>
              <a:t>The number of distinct haplotypes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FastEPRR</a:t>
            </a:r>
            <a:r>
              <a:rPr lang="en-US" dirty="0"/>
              <a:t>: estimate </a:t>
            </a:r>
            <a:r>
              <a:rPr lang="en-US" i="1" dirty="0" err="1"/>
              <a:t>ρ</a:t>
            </a:r>
            <a:r>
              <a:rPr lang="en-US" dirty="0"/>
              <a:t>=4</a:t>
            </a:r>
            <a:r>
              <a:rPr lang="en-US" i="1" dirty="0"/>
              <a:t>Nr</a:t>
            </a:r>
            <a:r>
              <a:rPr lang="en-US" dirty="0"/>
              <a:t> via boosting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43322" y="6488668"/>
            <a:ext cx="330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 et al. (2013), </a:t>
            </a:r>
            <a:r>
              <a:rPr lang="en-US" dirty="0" err="1"/>
              <a:t>Gao</a:t>
            </a:r>
            <a:r>
              <a:rPr lang="en-US" dirty="0"/>
              <a:t> et al. (2016)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444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Simulate a training set, and train a </a:t>
            </a:r>
            <a:r>
              <a:rPr lang="en-US" sz="2800" dirty="0" err="1"/>
              <a:t>regressor</a:t>
            </a:r>
            <a:r>
              <a:rPr lang="en-US" sz="2800" dirty="0"/>
              <a:t> via boosting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417638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/>
              <a:t>We wish to calculate </a:t>
            </a:r>
            <a:r>
              <a:rPr lang="en-US" sz="2800" i="1" dirty="0" err="1"/>
              <a:t>ρ</a:t>
            </a:r>
            <a:r>
              <a:rPr lang="en-US" sz="2800" i="1" dirty="0"/>
              <a:t> </a:t>
            </a:r>
            <a:r>
              <a:rPr lang="en-US" sz="2800" dirty="0"/>
              <a:t>in a window of fixed size.</a:t>
            </a:r>
          </a:p>
          <a:p>
            <a:pPr marL="228600" algn="ctr"/>
            <a:endParaRPr lang="en-US" sz="2800" dirty="0"/>
          </a:p>
          <a:p>
            <a:pPr marL="228600" algn="ctr"/>
            <a:r>
              <a:rPr lang="en-US" sz="2800" dirty="0"/>
              <a:t>First, in each window calculate each of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122274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Similar accuracy to </a:t>
            </a:r>
            <a:r>
              <a:rPr lang="en-US" dirty="0" err="1"/>
              <a:t>LDhat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28303" y="1127728"/>
            <a:ext cx="7467600" cy="303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27" y="4105401"/>
            <a:ext cx="6680200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2923" y="6445667"/>
            <a:ext cx="174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Gao</a:t>
            </a:r>
            <a:r>
              <a:rPr lang="en-US" dirty="0"/>
              <a:t> et al. (2016)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09675" y="1512428"/>
            <a:ext cx="1206521" cy="2430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67814" y="4038022"/>
            <a:ext cx="1206521" cy="2430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33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1499151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 err="1"/>
              <a:t>FastEPRR</a:t>
            </a:r>
            <a:r>
              <a:rPr lang="en-US" sz="2800" dirty="0"/>
              <a:t> can naturally handle missing data</a:t>
            </a:r>
          </a:p>
          <a:p>
            <a:pPr marL="228600"/>
            <a:r>
              <a:rPr lang="en-US" sz="2800" dirty="0"/>
              <a:t>		--Simply incorporate into your training simulations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 err="1"/>
              <a:t>FastEPRR</a:t>
            </a:r>
            <a:r>
              <a:rPr lang="en-US" sz="2800" dirty="0"/>
              <a:t> can use much larger sample sizes:</a:t>
            </a:r>
          </a:p>
          <a:p>
            <a:pPr marL="228600"/>
            <a:r>
              <a:rPr lang="en-US" sz="2800" dirty="0"/>
              <a:t>		--Full 1KG data set on single core:</a:t>
            </a:r>
          </a:p>
          <a:p>
            <a:pPr marL="2057400" lvl="3" indent="-457200">
              <a:buFont typeface="Arial"/>
              <a:buChar char="•"/>
            </a:pPr>
            <a:r>
              <a:rPr lang="en-US" sz="2800" dirty="0"/>
              <a:t>~3d for </a:t>
            </a:r>
            <a:r>
              <a:rPr lang="en-US" sz="2800" dirty="0" err="1"/>
              <a:t>FastEPR</a:t>
            </a:r>
            <a:endParaRPr lang="en-US" sz="2800" dirty="0"/>
          </a:p>
          <a:p>
            <a:pPr marL="2057400" lvl="3" indent="-457200">
              <a:buFont typeface="Arial"/>
              <a:buChar char="•"/>
            </a:pPr>
            <a:r>
              <a:rPr lang="en-US" sz="2800" dirty="0"/>
              <a:t>years for </a:t>
            </a:r>
            <a:r>
              <a:rPr lang="en-US" sz="2800" dirty="0" err="1"/>
              <a:t>LDhat</a:t>
            </a:r>
            <a:endParaRPr lang="en-US" sz="2800" dirty="0"/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Larger sample size -&gt; higher accuracy.</a:t>
            </a:r>
          </a:p>
          <a:p>
            <a:pPr marL="228600"/>
            <a:endParaRPr lang="en-US" sz="28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Advantages of </a:t>
            </a:r>
            <a:r>
              <a:rPr lang="en-US" dirty="0" err="1"/>
              <a:t>FastEPPR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70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use recurrent neural networks?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0BD6-1266-0F4F-836C-8A8E5DB37DC9}"/>
              </a:ext>
            </a:extLst>
          </p:cNvPr>
          <p:cNvSpPr txBox="1"/>
          <p:nvPr/>
        </p:nvSpPr>
        <p:spPr>
          <a:xfrm>
            <a:off x="1" y="1879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Recurrent neural network</a:t>
            </a:r>
          </a:p>
        </p:txBody>
      </p:sp>
      <p:pic>
        <p:nvPicPr>
          <p:cNvPr id="10246" name="Picture 6" descr="Understanding RNN and LSTM. What is Neural Network? | by Aditi Mittal |  Towards Data Science">
            <a:extLst>
              <a:ext uri="{FF2B5EF4-FFF2-40B4-BE49-F238E27FC236}">
                <a16:creationId xmlns:a16="http://schemas.microsoft.com/office/drawing/2014/main" id="{E36DD27F-F4D3-934C-8B1C-FDCAF31B1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868084"/>
            <a:ext cx="79629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F77CA-CB52-5999-D08A-569271544B35}"/>
              </a:ext>
            </a:extLst>
          </p:cNvPr>
          <p:cNvSpPr txBox="1"/>
          <p:nvPr/>
        </p:nvSpPr>
        <p:spPr>
          <a:xfrm>
            <a:off x="0" y="575603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The observation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/>
              <a:t> at any given step can be the alignment column</a:t>
            </a:r>
          </a:p>
        </p:txBody>
      </p:sp>
    </p:spTree>
    <p:extLst>
      <p:ext uri="{BB962C8B-B14F-4D97-AF65-F5344CB8AC3E}">
        <p14:creationId xmlns:p14="http://schemas.microsoft.com/office/powerpoint/2010/main" val="3352354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7A38-CE87-5449-BEF4-5B77AEEF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/>
              <a:t>Estimating recombination rates with an RNN</a:t>
            </a:r>
          </a:p>
        </p:txBody>
      </p:sp>
      <p:pic>
        <p:nvPicPr>
          <p:cNvPr id="7170" name="Picture 2" descr="(A) Recombination rate predictions for a simulated Drosophila chromosome (black line) using ReLERNN for individually sequenced genomes (red line). The recombination landscape was simulated for n = 20 chromosomes under constant population size using msprime (Kelleher et al. 2016), with per-base crossover rates taken from D. melanogaster chromosome 2L (Comeron et al. 2012). Gray ribbons represent 95% CI. R2 is reported for the general linear model of predicted rates on true rates and mean absolute error was calculated across all 100-kb windows. (B) Distribution of raw error (rpredicted−rtrue) using ReLERNN for Pool-seq data. Pools simulated from the same recombination landscape as above, with n = 20 and (C) n = 50 chromosomes across a range of simulated read depths (0.5× to 5×; Inf represents infinite simulated sequencing depth). Both the bootstrap-corrected predictions (red) and the nonbootstrap-corrected (NBSC; white) predictions are shown.">
            <a:extLst>
              <a:ext uri="{FF2B5EF4-FFF2-40B4-BE49-F238E27FC236}">
                <a16:creationId xmlns:a16="http://schemas.microsoft.com/office/drawing/2014/main" id="{742B6855-B38B-4A48-B95E-A9AE9707E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2"/>
          <a:stretch/>
        </p:blipFill>
        <p:spPr bwMode="auto">
          <a:xfrm>
            <a:off x="907218" y="2148681"/>
            <a:ext cx="7383471" cy="306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7B39E-C4F0-2C44-9DB0-1FA7CE044FA5}"/>
              </a:ext>
            </a:extLst>
          </p:cNvPr>
          <p:cNvSpPr txBox="1"/>
          <p:nvPr/>
        </p:nvSpPr>
        <p:spPr>
          <a:xfrm>
            <a:off x="7288620" y="6488668"/>
            <a:ext cx="18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Adrion et al. 2020</a:t>
            </a:r>
          </a:p>
        </p:txBody>
      </p:sp>
    </p:spTree>
    <p:extLst>
      <p:ext uri="{BB962C8B-B14F-4D97-AF65-F5344CB8AC3E}">
        <p14:creationId xmlns:p14="http://schemas.microsoft.com/office/powerpoint/2010/main" val="2163107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Summary (</a:t>
            </a:r>
            <a:r>
              <a:rPr lang="en-US" dirty="0" err="1">
                <a:latin typeface="Helvetica"/>
                <a:cs typeface="Helvetica"/>
              </a:rPr>
              <a:t>recomb</a:t>
            </a:r>
            <a:r>
              <a:rPr lang="en-US" dirty="0">
                <a:latin typeface="Helvetica"/>
                <a:cs typeface="Helvetica"/>
              </a:rPr>
              <a:t> rate)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57788"/>
            <a:ext cx="9144000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514350">
              <a:buFont typeface="+mj-lt"/>
              <a:buAutoNum type="arabicParenR"/>
            </a:pPr>
            <a:r>
              <a:rPr lang="en-US" sz="2800" dirty="0" err="1">
                <a:latin typeface="Helvetica"/>
                <a:cs typeface="Helvetica"/>
              </a:rPr>
              <a:t>FastEPRR</a:t>
            </a:r>
            <a:r>
              <a:rPr lang="en-US" sz="2800" dirty="0">
                <a:latin typeface="Helvetica"/>
                <a:cs typeface="Helvetica"/>
              </a:rPr>
              <a:t> is pretty impressive (accurate and fast)</a:t>
            </a:r>
          </a:p>
          <a:p>
            <a:pPr marL="742950" indent="-514350">
              <a:buFont typeface="+mj-lt"/>
              <a:buAutoNum type="arabicParenR"/>
            </a:pPr>
            <a:endParaRPr lang="en-US" sz="2800" dirty="0">
              <a:latin typeface="Helvetica"/>
              <a:cs typeface="Helvetica"/>
            </a:endParaRPr>
          </a:p>
          <a:p>
            <a:pPr marL="742950" indent="-514350">
              <a:buFont typeface="+mj-lt"/>
              <a:buAutoNum type="arabicParenR"/>
            </a:pPr>
            <a:r>
              <a:rPr lang="en-US" sz="2800" dirty="0">
                <a:latin typeface="Helvetica"/>
                <a:cs typeface="Helvetica"/>
              </a:rPr>
              <a:t>Deep learning seems to be super-effective here!</a:t>
            </a:r>
            <a:endParaRPr lang="en-US" sz="2800" baseline="-25000" dirty="0">
              <a:latin typeface="Helvetica"/>
              <a:cs typeface="Helvetica"/>
            </a:endParaRPr>
          </a:p>
          <a:p>
            <a:pPr marL="742950" indent="-514350">
              <a:buAutoNum type="arabicParenR"/>
            </a:pPr>
            <a:endParaRPr lang="en-US" sz="2800" baseline="-25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56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/>
              <a:t>Misc</a:t>
            </a:r>
            <a:r>
              <a:rPr lang="en-US" sz="2800" dirty="0"/>
              <a:t> other deep learning stuff!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54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4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BFBFBF"/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rgbClr val="000000"/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Misc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other deep learning stuff!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95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Detecting introgression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0" y="1394040"/>
            <a:ext cx="4432624" cy="3148154"/>
            <a:chOff x="1125705" y="1394060"/>
            <a:chExt cx="6899767" cy="4900378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265597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606023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125705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45915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66131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745915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H="1">
              <a:off x="2314791" y="1394060"/>
              <a:ext cx="2300376" cy="366277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311243" y="5049595"/>
              <a:ext cx="777222" cy="124484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>
              <a:off x="4606023" y="1394060"/>
              <a:ext cx="2710202" cy="431726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 flipH="1">
              <a:off x="6985296" y="5715645"/>
              <a:ext cx="330931" cy="33585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 noChangeAspect="1"/>
            </p:cNvCxnSpPr>
            <p:nvPr/>
          </p:nvCxnSpPr>
          <p:spPr>
            <a:xfrm flipH="1">
              <a:off x="1905081" y="5056847"/>
              <a:ext cx="411502" cy="65521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1910462" y="5712060"/>
              <a:ext cx="406121" cy="571550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1697282" y="5712060"/>
              <a:ext cx="213180" cy="339436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 noChangeAspect="1"/>
            </p:cNvCxnSpPr>
            <p:nvPr/>
          </p:nvCxnSpPr>
          <p:spPr>
            <a:xfrm>
              <a:off x="7316225" y="5715645"/>
              <a:ext cx="356545" cy="567965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272540" y="2338902"/>
            <a:ext cx="643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vs.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165874" y="5075878"/>
            <a:ext cx="7309354" cy="1290997"/>
            <a:chOff x="1301246" y="2519002"/>
            <a:chExt cx="7309354" cy="129099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sp>
        <p:nvSpPr>
          <p:cNvPr id="7" name="Freeform 6"/>
          <p:cNvSpPr/>
          <p:nvPr/>
        </p:nvSpPr>
        <p:spPr>
          <a:xfrm>
            <a:off x="0" y="4553921"/>
            <a:ext cx="9107215" cy="681540"/>
          </a:xfrm>
          <a:custGeom>
            <a:avLst/>
            <a:gdLst>
              <a:gd name="connsiteX0" fmla="*/ 2261315 w 9107215"/>
              <a:gd name="connsiteY0" fmla="*/ 681540 h 681540"/>
              <a:gd name="connsiteX1" fmla="*/ 9107215 w 9107215"/>
              <a:gd name="connsiteY1" fmla="*/ 0 h 681540"/>
              <a:gd name="connsiteX2" fmla="*/ 0 w 9107215"/>
              <a:gd name="connsiteY2" fmla="*/ 30979 h 681540"/>
              <a:gd name="connsiteX3" fmla="*/ 2261315 w 9107215"/>
              <a:gd name="connsiteY3" fmla="*/ 681540 h 6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7215" h="681540">
                <a:moveTo>
                  <a:pt x="2261315" y="681540"/>
                </a:moveTo>
                <a:lnTo>
                  <a:pt x="9107215" y="0"/>
                </a:lnTo>
                <a:lnTo>
                  <a:pt x="0" y="30979"/>
                </a:lnTo>
                <a:lnTo>
                  <a:pt x="2261315" y="68154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1920875" y="5257686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707851" y="1394040"/>
            <a:ext cx="4436149" cy="3150658"/>
            <a:chOff x="4707851" y="1394040"/>
            <a:chExt cx="4436149" cy="3150658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4707851" y="1394040"/>
              <a:ext cx="4436149" cy="3150658"/>
              <a:chOff x="1125705" y="1394060"/>
              <a:chExt cx="6899767" cy="4900378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265597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06023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1125705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745915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466131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745915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 noChangeAspect="1"/>
              </p:cNvCxnSpPr>
              <p:nvPr/>
            </p:nvCxnSpPr>
            <p:spPr>
              <a:xfrm flipH="1">
                <a:off x="2314791" y="1394060"/>
                <a:ext cx="2300376" cy="366277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>
                <a:off x="2533674" y="5405854"/>
                <a:ext cx="554791" cy="888584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>
                <a:off x="7124692" y="5406222"/>
                <a:ext cx="191533" cy="305106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 noChangeAspect="1"/>
              </p:cNvCxnSpPr>
              <p:nvPr/>
            </p:nvCxnSpPr>
            <p:spPr>
              <a:xfrm flipH="1">
                <a:off x="6985297" y="5715645"/>
                <a:ext cx="330929" cy="33585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 noChangeAspect="1"/>
              </p:cNvCxnSpPr>
              <p:nvPr/>
            </p:nvCxnSpPr>
            <p:spPr>
              <a:xfrm flipH="1">
                <a:off x="1905081" y="5056847"/>
                <a:ext cx="411502" cy="655213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1910462" y="5712060"/>
                <a:ext cx="406121" cy="571550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 noChangeAspect="1"/>
              </p:cNvCxnSpPr>
              <p:nvPr/>
            </p:nvCxnSpPr>
            <p:spPr>
              <a:xfrm flipH="1">
                <a:off x="1697281" y="5712060"/>
                <a:ext cx="213182" cy="339436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H="1">
                <a:off x="4665573" y="5405854"/>
                <a:ext cx="1560860" cy="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 noChangeAspect="1"/>
              </p:cNvCxnSpPr>
              <p:nvPr/>
            </p:nvCxnSpPr>
            <p:spPr>
              <a:xfrm>
                <a:off x="4606023" y="1394062"/>
                <a:ext cx="2518669" cy="401216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 flipH="1" flipV="1">
                <a:off x="2565323" y="5405854"/>
                <a:ext cx="2040700" cy="3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 flipH="1">
              <a:off x="7988625" y="3621750"/>
              <a:ext cx="346720" cy="351877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209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65874" y="4153680"/>
            <a:ext cx="7309354" cy="1290997"/>
            <a:chOff x="1301246" y="2519002"/>
            <a:chExt cx="7309354" cy="12909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cxnSp>
        <p:nvCxnSpPr>
          <p:cNvPr id="8" name="Straight Connector 7"/>
          <p:cNvCxnSpPr>
            <a:cxnSpLocks/>
          </p:cNvCxnSpPr>
          <p:nvPr/>
        </p:nvCxnSpPr>
        <p:spPr>
          <a:xfrm>
            <a:off x="1920875" y="4335488"/>
            <a:ext cx="669925" cy="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Single Statistic vs. Feature Vector 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876977" y="3038761"/>
            <a:ext cx="1248321" cy="1296728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95380" y="3038761"/>
            <a:ext cx="2092668" cy="1296728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7304" y="2542401"/>
            <a:ext cx="73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atin typeface="Times New Roman"/>
                <a:cs typeface="Times New Roman"/>
              </a:rPr>
              <a:t>d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66221" y="2542401"/>
            <a:ext cx="7960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i="1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π</a:t>
            </a:r>
            <a:r>
              <a:rPr lang="en-US" sz="2400" i="1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nS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</a:t>
            </a:r>
            <a:r>
              <a:rPr lang="en-US" sz="2400" i="1" dirty="0">
                <a:latin typeface="Times New Roman"/>
                <a:cs typeface="Times New Roman"/>
              </a:rPr>
              <a:t> Z</a:t>
            </a:r>
            <a:r>
              <a:rPr lang="en-US" sz="2400" i="1" baseline="-25000" dirty="0">
                <a:latin typeface="Times New Roman"/>
                <a:cs typeface="Times New Roman"/>
              </a:rPr>
              <a:t>nS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F</a:t>
            </a:r>
            <a:r>
              <a:rPr lang="en-US" sz="2400" i="1" baseline="-25000" dirty="0">
                <a:latin typeface="Times New Roman"/>
                <a:cs typeface="Times New Roman"/>
              </a:rPr>
              <a:t>ST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d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 err="1">
                <a:latin typeface="Times New Roman"/>
                <a:cs typeface="Times New Roman"/>
              </a:rPr>
              <a:t>G</a:t>
            </a:r>
            <a:r>
              <a:rPr lang="en-US" sz="2400" i="1" baseline="-25000" dirty="0" err="1">
                <a:latin typeface="Times New Roman"/>
                <a:cs typeface="Times New Roman"/>
              </a:rPr>
              <a:t>min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d</a:t>
            </a:r>
            <a:r>
              <a:rPr lang="en-US" sz="2400" i="1" baseline="-25000" dirty="0">
                <a:latin typeface="Times New Roman"/>
                <a:cs typeface="Times New Roman"/>
              </a:rPr>
              <a:t>d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d</a:t>
            </a:r>
            <a:r>
              <a:rPr lang="en-US" sz="2400" i="1" baseline="-25000" dirty="0">
                <a:latin typeface="Times New Roman"/>
                <a:cs typeface="Times New Roman"/>
              </a:rPr>
              <a:t>d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Z</a:t>
            </a:r>
            <a:r>
              <a:rPr lang="en-US" sz="2400" i="1" baseline="-25000" dirty="0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latin typeface="Times New Roman"/>
                <a:cs typeface="Times New Roman"/>
              </a:rPr>
              <a:t>IBS</a:t>
            </a:r>
            <a:r>
              <a:rPr lang="en-US" sz="2400" dirty="0">
                <a:latin typeface="Times New Roman"/>
                <a:cs typeface="Times New Roman"/>
              </a:rPr>
              <a:t> …] </a:t>
            </a:r>
            <a:endParaRPr lang="en-US" sz="2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6373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u="sng" dirty="0">
                <a:latin typeface="Helvetica"/>
                <a:cs typeface="Helvetica"/>
              </a:rPr>
              <a:t>F</a:t>
            </a:r>
            <a:r>
              <a:rPr lang="en-US" sz="3600" dirty="0">
                <a:latin typeface="Helvetica"/>
                <a:cs typeface="Helvetica"/>
              </a:rPr>
              <a:t>inding </a:t>
            </a:r>
            <a:r>
              <a:rPr lang="en-US" sz="3600" u="sng" dirty="0">
                <a:latin typeface="Helvetica"/>
                <a:cs typeface="Helvetica"/>
              </a:rPr>
              <a:t>I</a:t>
            </a:r>
            <a:r>
              <a:rPr lang="en-US" sz="3600" dirty="0">
                <a:latin typeface="Helvetica"/>
                <a:cs typeface="Helvetica"/>
              </a:rPr>
              <a:t>ntrogressed </a:t>
            </a:r>
            <a:r>
              <a:rPr lang="en-US" sz="3600" u="sng" dirty="0">
                <a:latin typeface="Helvetica"/>
                <a:cs typeface="Helvetica"/>
              </a:rPr>
              <a:t>L</a:t>
            </a:r>
            <a:r>
              <a:rPr lang="en-US" sz="3600" dirty="0">
                <a:latin typeface="Helvetica"/>
                <a:cs typeface="Helvetica"/>
              </a:rPr>
              <a:t>oci using </a:t>
            </a:r>
            <a:r>
              <a:rPr lang="en-US" sz="3600" u="sng" dirty="0">
                <a:latin typeface="Helvetica"/>
                <a:cs typeface="Helvetica"/>
              </a:rPr>
              <a:t>E</a:t>
            </a:r>
            <a:r>
              <a:rPr lang="en-US" sz="3600" dirty="0">
                <a:latin typeface="Helvetica"/>
                <a:cs typeface="Helvetica"/>
              </a:rPr>
              <a:t>xtra-</a:t>
            </a:r>
            <a:r>
              <a:rPr lang="en-US" sz="3600" u="sng" dirty="0">
                <a:latin typeface="Helvetica"/>
                <a:cs typeface="Helvetica"/>
              </a:rPr>
              <a:t>T</a:t>
            </a:r>
            <a:r>
              <a:rPr lang="en-US" sz="3600" dirty="0">
                <a:latin typeface="Helvetica"/>
                <a:cs typeface="Helvetica"/>
              </a:rPr>
              <a:t>rees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91769" y="1842887"/>
            <a:ext cx="5612471" cy="3096536"/>
            <a:chOff x="2627699" y="3200809"/>
            <a:chExt cx="4209594" cy="2322535"/>
          </a:xfrm>
        </p:grpSpPr>
        <p:cxnSp>
          <p:nvCxnSpPr>
            <p:cNvPr id="376" name="Straight Connector 375"/>
            <p:cNvCxnSpPr>
              <a:stCxn id="377" idx="2"/>
            </p:cNvCxnSpPr>
            <p:nvPr/>
          </p:nvCxnSpPr>
          <p:spPr>
            <a:xfrm>
              <a:off x="3988559" y="3817732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Rectangle 376"/>
            <p:cNvSpPr/>
            <p:nvPr/>
          </p:nvSpPr>
          <p:spPr>
            <a:xfrm>
              <a:off x="3643808" y="3563705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 err="1">
                  <a:solidFill>
                    <a:schemeClr val="tx1"/>
                  </a:solidFill>
                  <a:latin typeface="Helvetica"/>
                  <a:cs typeface="Helvetica"/>
                </a:rPr>
                <a:t>min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78" name="Straight Connector 377"/>
            <p:cNvCxnSpPr>
              <a:stCxn id="377" idx="2"/>
            </p:cNvCxnSpPr>
            <p:nvPr/>
          </p:nvCxnSpPr>
          <p:spPr>
            <a:xfrm flipH="1">
              <a:off x="3643808" y="3817732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Rectangle 378"/>
            <p:cNvSpPr/>
            <p:nvPr/>
          </p:nvSpPr>
          <p:spPr>
            <a:xfrm>
              <a:off x="3135753" y="4216918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4151862" y="4216918"/>
              <a:ext cx="689502" cy="254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i="1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1</a:t>
              </a:r>
            </a:p>
          </p:txBody>
        </p:sp>
        <p:cxnSp>
          <p:nvCxnSpPr>
            <p:cNvPr id="381" name="Straight Connector 380"/>
            <p:cNvCxnSpPr>
              <a:stCxn id="379" idx="2"/>
            </p:cNvCxnSpPr>
            <p:nvPr/>
          </p:nvCxnSpPr>
          <p:spPr>
            <a:xfrm>
              <a:off x="3480505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79" idx="2"/>
            </p:cNvCxnSpPr>
            <p:nvPr/>
          </p:nvCxnSpPr>
          <p:spPr>
            <a:xfrm flipH="1">
              <a:off x="3135753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80" idx="2"/>
            </p:cNvCxnSpPr>
            <p:nvPr/>
          </p:nvCxnSpPr>
          <p:spPr>
            <a:xfrm>
              <a:off x="4496614" y="4470946"/>
              <a:ext cx="344751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80" idx="2"/>
            </p:cNvCxnSpPr>
            <p:nvPr/>
          </p:nvCxnSpPr>
          <p:spPr>
            <a:xfrm flipH="1">
              <a:off x="4188152" y="4470946"/>
              <a:ext cx="308462" cy="3991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Rectangle 384"/>
            <p:cNvSpPr/>
            <p:nvPr/>
          </p:nvSpPr>
          <p:spPr>
            <a:xfrm>
              <a:off x="3026885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3716387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732496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4079283" y="4870131"/>
              <a:ext cx="217738" cy="217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4151862" y="3890312"/>
              <a:ext cx="544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&gt;0.1</a:t>
              </a: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3440311" y="3890312"/>
              <a:ext cx="50161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≤0.1</a:t>
              </a:r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3618088" y="4543525"/>
              <a:ext cx="5313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&gt;2.0</a:t>
              </a: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2969653" y="4549081"/>
              <a:ext cx="615351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≤2.0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4664051" y="4549081"/>
              <a:ext cx="51285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&gt;1.0</a:t>
              </a:r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4010840" y="4549081"/>
              <a:ext cx="453620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≤1.0</a:t>
              </a:r>
            </a:p>
          </p:txBody>
        </p:sp>
        <p:cxnSp>
          <p:nvCxnSpPr>
            <p:cNvPr id="396" name="Straight Connector 395"/>
            <p:cNvCxnSpPr>
              <a:stCxn id="397" idx="2"/>
            </p:cNvCxnSpPr>
            <p:nvPr/>
          </p:nvCxnSpPr>
          <p:spPr>
            <a:xfrm>
              <a:off x="5943374" y="3485440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Rectangle 396"/>
            <p:cNvSpPr/>
            <p:nvPr/>
          </p:nvSpPr>
          <p:spPr>
            <a:xfrm>
              <a:off x="5754089" y="3345967"/>
              <a:ext cx="378570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Snn</a:t>
              </a:r>
              <a:endParaRPr lang="en-US" sz="1000" i="1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398" name="Straight Connector 397"/>
            <p:cNvCxnSpPr>
              <a:stCxn id="397" idx="2"/>
            </p:cNvCxnSpPr>
            <p:nvPr/>
          </p:nvCxnSpPr>
          <p:spPr>
            <a:xfrm flipH="1">
              <a:off x="5754089" y="3485440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5664428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flipH="1">
              <a:off x="5475143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6222320" y="3844086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 flipH="1">
              <a:off x="6052960" y="3844086"/>
              <a:ext cx="169360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/>
            <p:cNvSpPr txBox="1"/>
            <p:nvPr/>
          </p:nvSpPr>
          <p:spPr>
            <a:xfrm>
              <a:off x="6049112" y="3525290"/>
              <a:ext cx="438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&gt;0.78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399291" y="3525290"/>
              <a:ext cx="45826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≤0.78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5677963" y="3787484"/>
              <a:ext cx="48004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&gt;0.6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5253421" y="3817732"/>
              <a:ext cx="38631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≤0.6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6311439" y="3886986"/>
              <a:ext cx="52585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&gt;-0.9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753206" y="3886986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≤-0.9</a:t>
              </a:r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4950234" y="3804204"/>
              <a:ext cx="290317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…</a:t>
              </a:r>
            </a:p>
          </p:txBody>
        </p:sp>
        <p:sp>
          <p:nvSpPr>
            <p:cNvPr id="436" name="TextBox 435"/>
            <p:cNvSpPr txBox="1"/>
            <p:nvPr/>
          </p:nvSpPr>
          <p:spPr>
            <a:xfrm rot="5400000">
              <a:off x="5863385" y="4306028"/>
              <a:ext cx="290317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…</a:t>
              </a:r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2627699" y="3200809"/>
              <a:ext cx="4209594" cy="23225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Helvetica"/>
                <a:cs typeface="Helvetica"/>
              </a:endParaRPr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5453885" y="3701624"/>
              <a:ext cx="415143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"/>
                  <a:cs typeface="Helvetica"/>
                </a:rPr>
                <a:t>Taj</a:t>
              </a:r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 </a:t>
              </a:r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2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6011765" y="3704612"/>
              <a:ext cx="415143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"/>
                  <a:cs typeface="Helvetica"/>
                </a:rPr>
                <a:t>Taj</a:t>
              </a:r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 </a:t>
              </a:r>
              <a:r>
                <a:rPr lang="en-US" sz="1000" i="1" dirty="0">
                  <a:solidFill>
                    <a:schemeClr val="tx1"/>
                  </a:solidFill>
                  <a:latin typeface="Helvetica"/>
                  <a:cs typeface="Helvetica"/>
                </a:rPr>
                <a:t>D</a:t>
              </a:r>
              <a:r>
                <a:rPr lang="en-US" sz="1000" baseline="-25000" dirty="0">
                  <a:solidFill>
                    <a:schemeClr val="tx1"/>
                  </a:solidFill>
                  <a:latin typeface="Helvetica"/>
                  <a:cs typeface="Helvetica"/>
                </a:rPr>
                <a:t>2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40" name="Rectangle 439"/>
            <p:cNvSpPr>
              <a:spLocks noChangeAspect="1"/>
            </p:cNvSpPr>
            <p:nvPr/>
          </p:nvSpPr>
          <p:spPr>
            <a:xfrm>
              <a:off x="5377038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41" name="Rectangle 440"/>
            <p:cNvSpPr>
              <a:spLocks noChangeAspect="1"/>
            </p:cNvSpPr>
            <p:nvPr/>
          </p:nvSpPr>
          <p:spPr>
            <a:xfrm>
              <a:off x="5734084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42" name="Rectangle 441"/>
            <p:cNvSpPr>
              <a:spLocks noChangeAspect="1"/>
            </p:cNvSpPr>
            <p:nvPr/>
          </p:nvSpPr>
          <p:spPr>
            <a:xfrm>
              <a:off x="6307387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43" name="Rectangle 442"/>
            <p:cNvSpPr>
              <a:spLocks noChangeAspect="1"/>
            </p:cNvSpPr>
            <p:nvPr/>
          </p:nvSpPr>
          <p:spPr>
            <a:xfrm>
              <a:off x="5960236" y="4063260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cxnSp>
          <p:nvCxnSpPr>
            <p:cNvPr id="444" name="Straight Connector 443"/>
            <p:cNvCxnSpPr>
              <a:stCxn id="445" idx="2"/>
            </p:cNvCxnSpPr>
            <p:nvPr/>
          </p:nvCxnSpPr>
          <p:spPr>
            <a:xfrm>
              <a:off x="5963893" y="4645331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5" name="Rectangle 444"/>
            <p:cNvSpPr/>
            <p:nvPr/>
          </p:nvSpPr>
          <p:spPr>
            <a:xfrm>
              <a:off x="5774608" y="4505858"/>
              <a:ext cx="378570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solidFill>
                    <a:schemeClr val="tx1"/>
                  </a:solidFill>
                  <a:latin typeface="Helvetica"/>
                  <a:cs typeface="Helvetica"/>
                </a:rPr>
                <a:t>G</a:t>
              </a:r>
              <a:r>
                <a:rPr lang="en-US" sz="1000" i="1" baseline="-25000" dirty="0" err="1">
                  <a:solidFill>
                    <a:schemeClr val="tx1"/>
                  </a:solidFill>
                  <a:latin typeface="Helvetica"/>
                  <a:cs typeface="Helvetica"/>
                </a:rPr>
                <a:t>min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46" name="Straight Connector 445"/>
            <p:cNvCxnSpPr>
              <a:stCxn id="445" idx="2"/>
            </p:cNvCxnSpPr>
            <p:nvPr/>
          </p:nvCxnSpPr>
          <p:spPr>
            <a:xfrm flipH="1">
              <a:off x="5774608" y="4645331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5684947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 flipH="1">
              <a:off x="5495662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6242839" y="5003977"/>
              <a:ext cx="189285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H="1">
              <a:off x="6073479" y="5003977"/>
              <a:ext cx="169360" cy="21917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TextBox 450"/>
            <p:cNvSpPr txBox="1"/>
            <p:nvPr/>
          </p:nvSpPr>
          <p:spPr>
            <a:xfrm>
              <a:off x="6069631" y="4685181"/>
              <a:ext cx="43834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&gt;0.05</a:t>
              </a: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5419810" y="4685181"/>
              <a:ext cx="45826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≤0.05</a:t>
              </a:r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5698482" y="4947375"/>
              <a:ext cx="480049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&gt;100</a:t>
              </a:r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5240552" y="4977623"/>
              <a:ext cx="419704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≤100</a:t>
              </a:r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5816773" y="5046877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≤50</a:t>
              </a:r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5475143" y="4861515"/>
              <a:ext cx="435662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E[IBS]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58" name="Rectangle 457"/>
            <p:cNvSpPr>
              <a:spLocks noChangeAspect="1"/>
            </p:cNvSpPr>
            <p:nvPr/>
          </p:nvSpPr>
          <p:spPr>
            <a:xfrm>
              <a:off x="5397557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59" name="Rectangle 458"/>
            <p:cNvSpPr>
              <a:spLocks noChangeAspect="1"/>
            </p:cNvSpPr>
            <p:nvPr/>
          </p:nvSpPr>
          <p:spPr>
            <a:xfrm>
              <a:off x="5754603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60" name="Rectangle 459"/>
            <p:cNvSpPr>
              <a:spLocks noChangeAspect="1"/>
            </p:cNvSpPr>
            <p:nvPr/>
          </p:nvSpPr>
          <p:spPr>
            <a:xfrm>
              <a:off x="6327906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61" name="Rectangle 460"/>
            <p:cNvSpPr>
              <a:spLocks noChangeAspect="1"/>
            </p:cNvSpPr>
            <p:nvPr/>
          </p:nvSpPr>
          <p:spPr>
            <a:xfrm>
              <a:off x="5980755" y="5223151"/>
              <a:ext cx="190302" cy="1903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6032230" y="4863143"/>
              <a:ext cx="435662" cy="139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"/>
                  <a:cs typeface="Helvetica"/>
                </a:rPr>
                <a:t>E[IBS]</a:t>
              </a:r>
              <a:endParaRPr lang="en-US" sz="1000" i="1" baseline="-250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463" name="TextBox 462"/>
            <p:cNvSpPr txBox="1"/>
            <p:nvPr/>
          </p:nvSpPr>
          <p:spPr>
            <a:xfrm>
              <a:off x="6334916" y="5046877"/>
              <a:ext cx="496855" cy="1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  <a:cs typeface="Helvetica"/>
                </a:rPr>
                <a:t>≤50</a:t>
              </a:r>
            </a:p>
          </p:txBody>
        </p:sp>
      </p:grpSp>
      <p:pic>
        <p:nvPicPr>
          <p:cNvPr id="12296" name="Picture 1229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817" y="2153417"/>
            <a:ext cx="1904839" cy="253978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780710" y="6172200"/>
            <a:ext cx="436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Schrider et al. (2018; </a:t>
            </a:r>
            <a:r>
              <a:rPr lang="en-US" i="1" dirty="0" err="1"/>
              <a:t>PLoS</a:t>
            </a:r>
            <a:r>
              <a:rPr lang="en-US" i="1" dirty="0"/>
              <a:t> Genetics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7583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Single statistics have little 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64" y="1992343"/>
            <a:ext cx="4554636" cy="3676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91701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False positive rate: 5%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761" y="1916410"/>
            <a:ext cx="32600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Helvetica"/>
                <a:cs typeface="Helvetica"/>
              </a:rPr>
              <a:t>G</a:t>
            </a:r>
            <a:r>
              <a:rPr lang="en-US" sz="2400" i="1" baseline="-25000" dirty="0" err="1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2761" y="5512848"/>
            <a:ext cx="3260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052953" y="3776183"/>
            <a:ext cx="3134773" cy="338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343"/>
            <a:ext cx="4589363" cy="37048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1536411" y="3776182"/>
            <a:ext cx="3134773" cy="338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64" y="1910601"/>
            <a:ext cx="32600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Helvetica"/>
                <a:cs typeface="Helvetica"/>
              </a:rPr>
              <a:t>d</a:t>
            </a:r>
            <a:r>
              <a:rPr lang="en-US" sz="2400" i="1" baseline="-25000" dirty="0" err="1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512848"/>
            <a:ext cx="3260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01893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81317" y="6012062"/>
            <a:ext cx="45929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T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FILET has exceptional 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3" y="3920086"/>
            <a:ext cx="2494887" cy="201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497581"/>
            <a:ext cx="2513910" cy="2029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0" y="1265238"/>
            <a:ext cx="6362700" cy="4875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1723" y="6027003"/>
            <a:ext cx="2762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FP rate: 5%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6267370"/>
            <a:ext cx="636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False positive rate: 0.09%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968" y="1034405"/>
            <a:ext cx="43906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FILET</a:t>
            </a:r>
            <a:endParaRPr lang="en-US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6641354" y="1336768"/>
            <a:ext cx="1785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d</a:t>
            </a:r>
            <a:r>
              <a:rPr lang="en-US" i="1" baseline="-25000" dirty="0" err="1"/>
              <a:t>min</a:t>
            </a:r>
            <a:endParaRPr lang="en-US" i="1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6641354" y="3757833"/>
            <a:ext cx="1785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G</a:t>
            </a:r>
            <a:r>
              <a:rPr lang="en-US" i="1" baseline="-25000" dirty="0" err="1"/>
              <a:t>min</a:t>
            </a:r>
            <a:endParaRPr lang="en-US" i="1" baseline="-25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112600" y="3546583"/>
            <a:ext cx="4436561" cy="3385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/>
                <a:cs typeface="Times New Roman"/>
              </a:rPr>
              <a:t>P</a:t>
            </a:r>
            <a:r>
              <a:rPr lang="en-US" sz="1600" i="1" baseline="-25000" dirty="0">
                <a:latin typeface="Times New Roman"/>
                <a:cs typeface="Times New Roman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25889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74" y="1143000"/>
            <a:ext cx="5952066" cy="268911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Helvetica" pitchFamily="2" charset="0"/>
              </a:rPr>
              <a:t>Localizing introgression via Semantic Segmentation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169258-9F64-F74C-9CE9-71D8E4530A7A}"/>
              </a:ext>
            </a:extLst>
          </p:cNvPr>
          <p:cNvGrpSpPr/>
          <p:nvPr/>
        </p:nvGrpSpPr>
        <p:grpSpPr>
          <a:xfrm>
            <a:off x="3963201" y="4305812"/>
            <a:ext cx="2544896" cy="2439343"/>
            <a:chOff x="4386427" y="271942"/>
            <a:chExt cx="2544896" cy="2439343"/>
          </a:xfrm>
        </p:grpSpPr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DB8E79E-86EE-7A49-9D7F-66DF5C416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05" t="32428" r="34187" b="35505"/>
            <a:stretch/>
          </p:blipFill>
          <p:spPr>
            <a:xfrm>
              <a:off x="4386427" y="271942"/>
              <a:ext cx="2544896" cy="21991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0D6C42-B12D-B147-82D7-33C5BC9B48D3}"/>
                </a:ext>
              </a:extLst>
            </p:cNvPr>
            <p:cNvSpPr txBox="1"/>
            <p:nvPr/>
          </p:nvSpPr>
          <p:spPr>
            <a:xfrm>
              <a:off x="5071232" y="2403508"/>
              <a:ext cx="15680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cs typeface="Arial" panose="020B0604020202020204" pitchFamily="34" charset="0"/>
                </a:rPr>
                <a:t>Segregating sites</a:t>
              </a:r>
            </a:p>
          </p:txBody>
        </p:sp>
      </p:grp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52D1AA-5C1B-0C43-99D5-D53C2A205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05" r="34187" b="66532"/>
          <a:stretch/>
        </p:blipFill>
        <p:spPr>
          <a:xfrm>
            <a:off x="-3865" y="4262457"/>
            <a:ext cx="2544896" cy="229525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4ACCF0-2F2E-F346-9B73-65C92B8C206C}"/>
              </a:ext>
            </a:extLst>
          </p:cNvPr>
          <p:cNvCxnSpPr>
            <a:cxnSpLocks/>
          </p:cNvCxnSpPr>
          <p:nvPr/>
        </p:nvCxnSpPr>
        <p:spPr>
          <a:xfrm flipV="1">
            <a:off x="457593" y="5408430"/>
            <a:ext cx="2177154" cy="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03F08825-0B35-2445-A18D-04DC9927960F}"/>
              </a:ext>
            </a:extLst>
          </p:cNvPr>
          <p:cNvSpPr/>
          <p:nvPr/>
        </p:nvSpPr>
        <p:spPr>
          <a:xfrm rot="10800000">
            <a:off x="2488414" y="5430460"/>
            <a:ext cx="318141" cy="8149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93AF6F-15D7-E644-A8B6-DB96EFAA9E3B}"/>
              </a:ext>
            </a:extLst>
          </p:cNvPr>
          <p:cNvSpPr txBox="1"/>
          <p:nvPr/>
        </p:nvSpPr>
        <p:spPr>
          <a:xfrm>
            <a:off x="2773503" y="566868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Population 2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53BE7AFA-DA32-F243-815F-8E091E303D55}"/>
              </a:ext>
            </a:extLst>
          </p:cNvPr>
          <p:cNvSpPr/>
          <p:nvPr/>
        </p:nvSpPr>
        <p:spPr>
          <a:xfrm rot="10800000">
            <a:off x="2488414" y="4560386"/>
            <a:ext cx="318141" cy="8149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13F63-0D78-7F4D-8A97-941696D39B14}"/>
              </a:ext>
            </a:extLst>
          </p:cNvPr>
          <p:cNvSpPr txBox="1"/>
          <p:nvPr/>
        </p:nvSpPr>
        <p:spPr>
          <a:xfrm>
            <a:off x="2773503" y="480254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Population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9A7065-F579-2B42-8B3C-07E206D9BD41}"/>
              </a:ext>
            </a:extLst>
          </p:cNvPr>
          <p:cNvSpPr txBox="1"/>
          <p:nvPr/>
        </p:nvSpPr>
        <p:spPr>
          <a:xfrm>
            <a:off x="632178" y="4262456"/>
            <a:ext cx="1643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Input alignment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3B3B5F-04F7-984C-B79F-9187FD6A47B2}"/>
              </a:ext>
            </a:extLst>
          </p:cNvPr>
          <p:cNvGrpSpPr/>
          <p:nvPr/>
        </p:nvGrpSpPr>
        <p:grpSpPr>
          <a:xfrm>
            <a:off x="6599104" y="4326320"/>
            <a:ext cx="2544896" cy="2423811"/>
            <a:chOff x="7147859" y="487663"/>
            <a:chExt cx="2544896" cy="2423811"/>
          </a:xfrm>
        </p:grpSpPr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EBB9F21-2D3D-8443-9E3E-460F89035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05" t="64545" r="34187" b="1125"/>
            <a:stretch/>
          </p:blipFill>
          <p:spPr>
            <a:xfrm>
              <a:off x="7147859" y="487663"/>
              <a:ext cx="2544896" cy="235436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3E87CC-4CB9-FA49-BE60-9FD576E6947F}"/>
                </a:ext>
              </a:extLst>
            </p:cNvPr>
            <p:cNvSpPr txBox="1"/>
            <p:nvPr/>
          </p:nvSpPr>
          <p:spPr>
            <a:xfrm>
              <a:off x="7858801" y="2603697"/>
              <a:ext cx="15680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cs typeface="Arial" panose="020B0604020202020204" pitchFamily="34" charset="0"/>
                </a:rPr>
                <a:t>Segregating sites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15F215D-47B3-4245-8E7E-9B28098EE741}"/>
              </a:ext>
            </a:extLst>
          </p:cNvPr>
          <p:cNvSpPr txBox="1"/>
          <p:nvPr/>
        </p:nvSpPr>
        <p:spPr>
          <a:xfrm>
            <a:off x="762141" y="6437378"/>
            <a:ext cx="156805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Segregating sites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A063B1-5137-CC49-8EE6-B0338C2DCD8A}"/>
              </a:ext>
            </a:extLst>
          </p:cNvPr>
          <p:cNvSpPr txBox="1"/>
          <p:nvPr/>
        </p:nvSpPr>
        <p:spPr>
          <a:xfrm>
            <a:off x="4219532" y="4218961"/>
            <a:ext cx="23463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" pitchFamily="2" charset="0"/>
                <a:cs typeface="Arial" panose="020B0604020202020204" pitchFamily="34" charset="0"/>
              </a:rPr>
              <a:t>Introgressed</a:t>
            </a:r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 haplotypes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C8DCAE-5A76-E648-A6B4-5FCB460FDBBB}"/>
              </a:ext>
            </a:extLst>
          </p:cNvPr>
          <p:cNvSpPr txBox="1"/>
          <p:nvPr/>
        </p:nvSpPr>
        <p:spPr>
          <a:xfrm>
            <a:off x="7213599" y="4260493"/>
            <a:ext cx="16645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20516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7CA3-0D5B-2F40-A61E-539BD99C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UNET for detecting introgression</a:t>
            </a: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AB2E8B4C-F95D-7749-9EBD-BC1168F032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9"/>
          <a:stretch/>
        </p:blipFill>
        <p:spPr>
          <a:xfrm>
            <a:off x="997278" y="1509586"/>
            <a:ext cx="7521688" cy="4499225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BD396-3CF3-ED77-29F6-562E07188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8" y="4444270"/>
            <a:ext cx="1446700" cy="1831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9E4E2-0675-484F-62F5-5A129063280F}"/>
              </a:ext>
            </a:extLst>
          </p:cNvPr>
          <p:cNvSpPr txBox="1"/>
          <p:nvPr/>
        </p:nvSpPr>
        <p:spPr>
          <a:xfrm>
            <a:off x="545028" y="6276098"/>
            <a:ext cx="14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Dylan Ray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7C945-9575-23E1-E2A9-45241B1D4C3A}"/>
              </a:ext>
            </a:extLst>
          </p:cNvPr>
          <p:cNvSpPr txBox="1"/>
          <p:nvPr/>
        </p:nvSpPr>
        <p:spPr>
          <a:xfrm>
            <a:off x="7443598" y="6460764"/>
            <a:ext cx="170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Ray et al. (2024)</a:t>
            </a:r>
          </a:p>
        </p:txBody>
      </p:sp>
    </p:spTree>
    <p:extLst>
      <p:ext uri="{BB962C8B-B14F-4D97-AF65-F5344CB8AC3E}">
        <p14:creationId xmlns:p14="http://schemas.microsoft.com/office/powerpoint/2010/main" val="22474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EA9346-E25B-2246-955D-A8524F2A3725}"/>
              </a:ext>
            </a:extLst>
          </p:cNvPr>
          <p:cNvSpPr txBox="1"/>
          <p:nvPr/>
        </p:nvSpPr>
        <p:spPr>
          <a:xfrm>
            <a:off x="7294776" y="648866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Gower et al. 2020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7D54CB-7A3D-524F-B6CE-25FD25DF4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830" y="1127850"/>
            <a:ext cx="4776339" cy="53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939DCA-E3BD-A84A-A58C-26B9B32524C1}"/>
              </a:ext>
            </a:extLst>
          </p:cNvPr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Adaptive introgression</a:t>
            </a:r>
          </a:p>
        </p:txBody>
      </p:sp>
    </p:spTree>
    <p:extLst>
      <p:ext uri="{BB962C8B-B14F-4D97-AF65-F5344CB8AC3E}">
        <p14:creationId xmlns:p14="http://schemas.microsoft.com/office/powerpoint/2010/main" val="3787181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Summary (introgression)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057788"/>
            <a:ext cx="91440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ctr"/>
            <a:r>
              <a:rPr lang="en-US" sz="2800" dirty="0">
                <a:latin typeface="Helvetica"/>
                <a:cs typeface="Helvetica"/>
              </a:rPr>
              <a:t>Yep, it works.</a:t>
            </a:r>
            <a:endParaRPr lang="en-US" sz="2800" baseline="-25000" dirty="0">
              <a:latin typeface="Helvetica"/>
              <a:cs typeface="Helvetica"/>
            </a:endParaRPr>
          </a:p>
          <a:p>
            <a:pPr marL="742950" indent="-514350">
              <a:buAutoNum type="arabicParenR"/>
            </a:pPr>
            <a:endParaRPr lang="en-US" sz="2800" baseline="-25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959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1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/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/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Misc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other deep learning stuff!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40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Part 5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60375" y="1487327"/>
            <a:ext cx="8229600" cy="45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sweeps with machine learning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Demographic inference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Recombination rate estimation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Detecting introgression</a:t>
            </a:r>
          </a:p>
          <a:p>
            <a:pPr marL="514350" indent="-514350" algn="l" eaLnBrk="1" hangingPunct="1">
              <a:buFont typeface="+mj-lt"/>
              <a:buAutoNum type="arabicParenR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 algn="l" eaLnBrk="1" hangingPunct="1">
              <a:buFont typeface="+mj-lt"/>
              <a:buAutoNum type="arabicParenR"/>
            </a:pPr>
            <a:r>
              <a:rPr lang="en-US" sz="2800" dirty="0" err="1"/>
              <a:t>Misc</a:t>
            </a:r>
            <a:r>
              <a:rPr lang="en-US" sz="2800" dirty="0"/>
              <a:t> other deep learning stuff!</a:t>
            </a:r>
          </a:p>
          <a:p>
            <a:pPr algn="l" eaLnBrk="1" hangingPunct="1"/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4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ECBA-5A4E-CE4B-8DA7-09141AEF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population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5C6E-59AA-1340-8E92-A9284DB2F4A9}"/>
              </a:ext>
            </a:extLst>
          </p:cNvPr>
          <p:cNvSpPr txBox="1"/>
          <p:nvPr/>
        </p:nvSpPr>
        <p:spPr>
          <a:xfrm>
            <a:off x="7209816" y="6488668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Battey et al. 2020a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C8B38D11-2889-544D-959C-4B94872D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196" y="3278525"/>
            <a:ext cx="5686818" cy="29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52BAAE0A-3B1B-F54F-B4C5-0704E5E4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6" y="1197584"/>
            <a:ext cx="3905579" cy="20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793957-0BF9-C34E-BFB2-6D8D40BA606E}"/>
              </a:ext>
            </a:extLst>
          </p:cNvPr>
          <p:cNvSpPr txBox="1"/>
          <p:nvPr/>
        </p:nvSpPr>
        <p:spPr>
          <a:xfrm>
            <a:off x="4554917" y="1677744"/>
            <a:ext cx="343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Variational autoencoder – </a:t>
            </a:r>
            <a:r>
              <a:rPr lang="en-US" dirty="0" err="1"/>
              <a:t>popvae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25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B3B9-2A18-3E48-8631-4400548A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location from genotypes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5150C9E-7C33-F44F-A2B8-D4981C78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30" y="1424373"/>
            <a:ext cx="5004936" cy="515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E4355-8D25-6A43-AC53-6AA7841CA72C}"/>
              </a:ext>
            </a:extLst>
          </p:cNvPr>
          <p:cNvSpPr txBox="1"/>
          <p:nvPr/>
        </p:nvSpPr>
        <p:spPr>
          <a:xfrm>
            <a:off x="7209816" y="6488668"/>
            <a:ext cx="19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Battey et al. 2020b</a:t>
            </a:r>
          </a:p>
        </p:txBody>
      </p:sp>
    </p:spTree>
    <p:extLst>
      <p:ext uri="{BB962C8B-B14F-4D97-AF65-F5344CB8AC3E}">
        <p14:creationId xmlns:p14="http://schemas.microsoft.com/office/powerpoint/2010/main" val="1453083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456891A5-8E09-A34F-B199-13BFCB194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4" t="45503" r="19616"/>
          <a:stretch/>
        </p:blipFill>
        <p:spPr bwMode="auto">
          <a:xfrm>
            <a:off x="4832430" y="1826971"/>
            <a:ext cx="3854445" cy="37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B64FE-5C47-6C42-BE42-EC6A8F06E26B}"/>
              </a:ext>
            </a:extLst>
          </p:cNvPr>
          <p:cNvSpPr txBox="1"/>
          <p:nvPr/>
        </p:nvSpPr>
        <p:spPr>
          <a:xfrm>
            <a:off x="7239440" y="6488668"/>
            <a:ext cx="190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Yelman</a:t>
            </a:r>
            <a:r>
              <a:rPr lang="en-US" dirty="0"/>
              <a:t> et al. 2020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EFABEA-7FF3-C84A-8DFB-8F371965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Generating artificial genomes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67DB2D-8ABB-594C-A725-BA85DB47127B}"/>
              </a:ext>
            </a:extLst>
          </p:cNvPr>
          <p:cNvGrpSpPr/>
          <p:nvPr/>
        </p:nvGrpSpPr>
        <p:grpSpPr>
          <a:xfrm>
            <a:off x="639777" y="1826971"/>
            <a:ext cx="3932223" cy="3717302"/>
            <a:chOff x="2433853" y="1519176"/>
            <a:chExt cx="3162507" cy="3204058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8A3CE32D-FD86-9A42-B7AB-6D5A75C360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0"/>
            <a:stretch/>
          </p:blipFill>
          <p:spPr bwMode="auto">
            <a:xfrm>
              <a:off x="3492595" y="1519177"/>
              <a:ext cx="2103765" cy="320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EE2AA1C4-E38E-C643-B14D-EA82BDC947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70"/>
            <a:stretch/>
          </p:blipFill>
          <p:spPr bwMode="auto">
            <a:xfrm>
              <a:off x="2433853" y="1519176"/>
              <a:ext cx="1058742" cy="320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86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1CEB-864C-4984-DA3B-A32A3CD6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Species delimitation via self-organizing maps (SOMs)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367B9-D9B8-7B04-0474-5ADE07CE2794}"/>
              </a:ext>
            </a:extLst>
          </p:cNvPr>
          <p:cNvSpPr txBox="1"/>
          <p:nvPr/>
        </p:nvSpPr>
        <p:spPr>
          <a:xfrm>
            <a:off x="7753042" y="6492480"/>
            <a:ext cx="139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Pyron (2024)</a:t>
            </a:r>
          </a:p>
        </p:txBody>
      </p:sp>
      <p:pic>
        <p:nvPicPr>
          <p:cNvPr id="8" name="Content Placeholder 7" descr="A grid with dots and lines&#10;&#10;Description automatically generated">
            <a:extLst>
              <a:ext uri="{FF2B5EF4-FFF2-40B4-BE49-F238E27FC236}">
                <a16:creationId xmlns:a16="http://schemas.microsoft.com/office/drawing/2014/main" id="{F4EE0E6E-EF59-E763-FA7F-266E852C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111" y="1553734"/>
            <a:ext cx="4623777" cy="4623777"/>
          </a:xfrm>
        </p:spPr>
      </p:pic>
    </p:spTree>
    <p:extLst>
      <p:ext uri="{BB962C8B-B14F-4D97-AF65-F5344CB8AC3E}">
        <p14:creationId xmlns:p14="http://schemas.microsoft.com/office/powerpoint/2010/main" val="2539783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Figure_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539" y="2189795"/>
            <a:ext cx="2842577" cy="637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2780727" y="2156158"/>
            <a:ext cx="1261227" cy="2071404"/>
            <a:chOff x="509413" y="1402983"/>
            <a:chExt cx="1261227" cy="207140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84667" y="1402983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5480" y="2230004"/>
              <a:ext cx="733574" cy="47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10218" y="2230004"/>
              <a:ext cx="0" cy="27526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639054" y="2219338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2137" y="2505268"/>
              <a:ext cx="44010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06921" y="2514704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2137" y="2505268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9413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7110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B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77935" y="3002056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80561" y="2145492"/>
            <a:ext cx="1261227" cy="2071404"/>
            <a:chOff x="509413" y="1402983"/>
            <a:chExt cx="1261227" cy="2071404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1284667" y="1402983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05480" y="2230004"/>
              <a:ext cx="733574" cy="47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10218" y="2230004"/>
              <a:ext cx="0" cy="27526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639054" y="2219338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2137" y="2505268"/>
              <a:ext cx="44010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106921" y="2514704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82137" y="2505268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09413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47110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77935" y="3002056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B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227721" y="2134826"/>
            <a:ext cx="1261227" cy="2071404"/>
            <a:chOff x="509413" y="1402983"/>
            <a:chExt cx="1261227" cy="207140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284667" y="1402983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905480" y="2230004"/>
              <a:ext cx="733574" cy="47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10218" y="2230004"/>
              <a:ext cx="0" cy="27526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639054" y="2219338"/>
              <a:ext cx="0" cy="8270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82137" y="2505268"/>
              <a:ext cx="44010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06921" y="2514704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2137" y="2505268"/>
              <a:ext cx="0" cy="5423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09413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C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47110" y="3012722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B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77935" y="3002056"/>
              <a:ext cx="29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A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028500" y="2702582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vs.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736131" y="2702582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vs.</a:t>
            </a:r>
          </a:p>
        </p:txBody>
      </p:sp>
      <p:sp>
        <p:nvSpPr>
          <p:cNvPr id="56" name="Freeform 55"/>
          <p:cNvSpPr/>
          <p:nvPr/>
        </p:nvSpPr>
        <p:spPr>
          <a:xfrm>
            <a:off x="1974436" y="2776425"/>
            <a:ext cx="668709" cy="679338"/>
          </a:xfrm>
          <a:custGeom>
            <a:avLst/>
            <a:gdLst>
              <a:gd name="connsiteX0" fmla="*/ 48527 w 668709"/>
              <a:gd name="connsiteY0" fmla="*/ 0 h 679338"/>
              <a:gd name="connsiteX1" fmla="*/ 63293 w 668709"/>
              <a:gd name="connsiteY1" fmla="*/ 561193 h 679338"/>
              <a:gd name="connsiteX2" fmla="*/ 668709 w 668709"/>
              <a:gd name="connsiteY2" fmla="*/ 679338 h 67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709" h="679338">
                <a:moveTo>
                  <a:pt x="48527" y="0"/>
                </a:moveTo>
                <a:cubicBezTo>
                  <a:pt x="4228" y="223985"/>
                  <a:pt x="-40071" y="447970"/>
                  <a:pt x="63293" y="561193"/>
                </a:cubicBezTo>
                <a:cubicBezTo>
                  <a:pt x="166657" y="674416"/>
                  <a:pt x="417683" y="676877"/>
                  <a:pt x="668709" y="679338"/>
                </a:cubicBezTo>
              </a:path>
            </a:pathLst>
          </a:custGeom>
          <a:ln w="38100" cmpd="sng"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elvetica" pitchFamily="2" charset="0"/>
              </a:rPr>
              <a:t>Inferring phylogenetic trees with a CNN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07216" y="651342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Suvorov et al. (2020, </a:t>
            </a:r>
            <a:r>
              <a:rPr lang="en-US" i="1" dirty="0">
                <a:latin typeface="Helvetica" pitchFamily="2" charset="0"/>
              </a:rPr>
              <a:t>Sys Bio</a:t>
            </a:r>
            <a:r>
              <a:rPr lang="en-US" dirty="0">
                <a:latin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911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F2B2E6A7-A2E0-2DD6-E1FD-46D15F00E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6" y="2714340"/>
            <a:ext cx="6213231" cy="262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B81CEB-864C-4984-DA3B-A32A3CD6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Accelerating the search through phylogenetic tree-space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869C5-72A3-715C-687D-873707F3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53" y="4507523"/>
            <a:ext cx="32639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8D3118-1D38-2643-7B04-BE47ABC9B3AA}"/>
              </a:ext>
            </a:extLst>
          </p:cNvPr>
          <p:cNvSpPr txBox="1"/>
          <p:nvPr/>
        </p:nvSpPr>
        <p:spPr>
          <a:xfrm>
            <a:off x="7183079" y="6488668"/>
            <a:ext cx="19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Azouri</a:t>
            </a:r>
            <a:r>
              <a:rPr lang="en-US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275084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1CEB-864C-4984-DA3B-A32A3CD6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ancient introgression from phylogenetic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6BC5A-092E-55C0-3C55-39AB637BDC8A}"/>
              </a:ext>
            </a:extLst>
          </p:cNvPr>
          <p:cNvSpPr txBox="1"/>
          <p:nvPr/>
        </p:nvSpPr>
        <p:spPr>
          <a:xfrm>
            <a:off x="7166384" y="6488668"/>
            <a:ext cx="193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Zhang et al. (2023)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5ABC2-B321-5BF2-CBD3-28C9A4985B83}"/>
              </a:ext>
            </a:extLst>
          </p:cNvPr>
          <p:cNvSpPr txBox="1"/>
          <p:nvPr/>
        </p:nvSpPr>
        <p:spPr>
          <a:xfrm>
            <a:off x="1009850" y="4807187"/>
            <a:ext cx="7124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ERICA (Evolutionary Relationship Inference using a CNN-based Approach)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40054F-3C83-E2EF-7FBD-BC6CBBC7DDB0}"/>
              </a:ext>
            </a:extLst>
          </p:cNvPr>
          <p:cNvGrpSpPr/>
          <p:nvPr/>
        </p:nvGrpSpPr>
        <p:grpSpPr>
          <a:xfrm>
            <a:off x="1230922" y="2379785"/>
            <a:ext cx="6789127" cy="2250342"/>
            <a:chOff x="1230922" y="2379785"/>
            <a:chExt cx="6789127" cy="22503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EDCD4-996D-BDEA-1BAC-3CEFD5D39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2" t="7163"/>
            <a:stretch/>
          </p:blipFill>
          <p:spPr>
            <a:xfrm>
              <a:off x="1230922" y="2520462"/>
              <a:ext cx="6789127" cy="196898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6E1C00-2194-99E1-0FFC-850044C0B20D}"/>
                </a:ext>
              </a:extLst>
            </p:cNvPr>
            <p:cNvSpPr/>
            <p:nvPr/>
          </p:nvSpPr>
          <p:spPr>
            <a:xfrm>
              <a:off x="1230922" y="2379785"/>
              <a:ext cx="269632" cy="281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4A6378-A932-F0CD-57B9-684DEBA6E2FA}"/>
                </a:ext>
              </a:extLst>
            </p:cNvPr>
            <p:cNvSpPr/>
            <p:nvPr/>
          </p:nvSpPr>
          <p:spPr>
            <a:xfrm>
              <a:off x="4437182" y="4044462"/>
              <a:ext cx="357555" cy="585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6347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AutoShape 2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xQVFRUVGBgYGBgWGBwaHRwcGBYdHxgZHRwYHycfGBsmGhwXIS8gIycpLCwsFx8xNTAsNSYrLSkBCQoKDgwOFw8PGikcHBwpKSkpKSkpKSkpKSkpLCkpKSwpKSkpKSwpKSkpKSksLCkpKSkpKSkpKSkpKSksLCwpLP/AABEIAJEBWgMBIgACEQEDEQH/xAAcAAABBQEBAQAAAAAAAAAAAAAGAAEEBQcCAwj/xABJEAACAgAEAgYFCQcDAgQHAQABAgMRAAQSIQUxBhMiQVFhMlJxgZEHFCMzQnKhsbIVYnOS0eHwNILBJKIWg5OzQ1NjZHTD0iX/xAAZAQADAQEBAAAAAAAAAAAAAAAAAQIDBAX/xAAhEQEBAAMAAgMBAAMAAAAAAAAAAQIREiExA0FRYQQFE//aAAwDAQACEQMRAD8A2a8eMmaVTRNH+vL8jj1OAzpwp1emkamNgzumqg21L4EkBb/eGPPFos+fJ634H+mG/aEfrfgcZTHxFpvmpU9V16yARoBpXqSFYkst3VnbY0PPDDheacACZgWkUoaX6pmgBJFbkdd/2HxGK0npq/7QT1vwP9ML9oJ634H+mMi+azsspWaXZVaIWv2su03aIX1V07faF8jif8wlQyfSzMRap2ttamUG684Sa/f8sGh2075+nrfnhv2lH6w/HGYQZSe42M8zJpBftVuwhZAK5DTLX+048eOSvEit10sZJUNqckBmRiAPAfRvue/ByOmqnicfrfgcN+1I/W/PGFjjOY1srTTbKaOsjfYA0Pfjyi41NQaTMTKGqqdyT4Ggf+MPil23r9qReuMcni8XrjGHZ3jrEJHDNMx+0zSSA8jt6XZF99d2OMrxmZZB1ssjI3hLIa9lN3bfHBzR23QcXi9Ye/HX7Tjq9Qr+mMOnzxckR5mYMBsCz/8A9Y4biWYCAiaXUzld5H58gP8ABg5PtuX7Xi9cY6HFI/WGMlyOTlrtzTA+Gtl8/tPZ9w8NsevEFIcE5kxKO7W4J27+sZfLl+ODQ7at+04/WGGHE4/WGMoXjUKROeunlVGAZlaVqLHsoSoAB7gNW+PWTjTROPophqkMQaSTSBJsdDankKtTCgR+WFqjpqX7Tj9YY4n41CgtpFG9bnvPd7cZXnuk84XNEJHqyhQSKZD6TSFKGmNRzFkk1RBwLdPs7K2aEMigvB6WgsVOpVbbUSdgefI4rmjp9ADiCEWGv2YXz1D3/hjKeGZqXMZZJYpFRW6xNHVF2DRQ6tu2NV+AG1nwxUzcVzPzXLzmRS06t2RDsmiUJZo2QQb7t6FG8LkdNoPEEH2h8Rjn9qx+sPiP64yxY8184ijTMwvHKkzJMqWCsKgm1DhlN7EHlXPnjngfEc1OpdWjpZIo9+tWzImot2ZCNIpuQNiiPDBzRtrScQQ8jfw/rhzn0/yv64ySLprJ82M7qpi6x4iVm5Mi6vtRH0hys7k1jx4l0kSHS00ciB1jf0y20gJU/Ryg1Q9XbC5o6bD+0U8fy/rhjxOPxxj44zl5gXjzLqNl3LAA/wDmKq3v694k5SFWWi5mI3VlYgkjxKFl+JrBqjpqrcXjHeccnjUfn/nv/wAvGI8e4bIU1QmSrGoatVC994yfHv8AA8sVkkAMjMWIRVUmmvlz5nfcDD52Xbfhx6LxPwwm49GPW+GMHyvEcuwYRxsXrstIb+zuavFe2WNlAwDD7NG/GuVXVbbnu78HA7r6JHHo/wB74Yccbj/e+GMA4ln4ygVo2V6ALKVAF957vDEGGE9Yo7TIVYrubIF/H2Yrgu6+jDx1PBtvLHP/AIgj8/gcfPXDHjQK0yFiSQoBqwtWTz9UfHvvGhrwWFpszlxCgjSSCMHSCT1wjshq3YEub/eGJuOj7rRF47GfHHL9IIhzNe04zvIdGUQISiExqkbbXZcZUlj4kGaWvClxzw3o5EFD9VGzBXdy6KdRBzKnYigLhjNe3CPqtEPSSL1l/mHfjk9J4huWWvvD/nGbZ7olGEIAALyRyBgASA+Ygj0+YAkc17MTc30dR42IRLlLMpIvS0ccxFX3aokPvbxwaHVaAOPKSAFZrutNkWFsiwOdf0xOyuY1qGAq/wDP8GMn4jKIc9Ch1NE/WxrGHZVVxmXiWSl79AWz3keONP4IfoE9n+c8KzSpdvfP/VSfcf8AScDHCJSMvFufq0/SME+f+qk+4/6TgV4Up6iL+Gn6Rjo+H7FGGAL5UFUwuHPZKJf/AKoweHAB8rKXln8NAv3P+OOfH2WXoJ8KzKBcg5lSoPnJl33p2UAaQTuQSf8AYcXGR6VLqjApmjKQ0pBJpsrragb0jq5jf7nmMZvDOqgiMt2juBsdV868Nxh54BE7tqDMRQCC7NixZoch5435jHeh3Fx+ONSRJGzBFVUVgSWiyUkRHgbkdAK53iZP0qjDuCQFRmm1HYdqSc6fM1Im3ngG4TwxpXBjGhka0BWydvw5/hg24Z0TMtHSZGqmayEsc7PK/IDE2SH5PFxdFQRa1b6NNTg9n6BIIy1nkGaN68QMVXH88c7Eqx1rkZZNPgIxMovw1dYnPxPhg3ToSao9SPLSx39uoX8MV+f6MvlvpEWMAekY7HstauvYcTuK8hnO9FDl4YnncF3QxKiIXJNEk32RsPHCy3QtJlQ9aquOzpPokDcbg2D6O1eOLfjvFuvMJC9pDax2SGY7L2DYJFtufHyxa5LoA/VHrJAshpgVHInmpHIgcsGy0FODdGZZIZmcRLpVrqgaWye0o2vSNu/fxxI4B0UUKyUHIAZy+lQpYmgCdtW1e7F3w+Zkd4ZQA9qdB5OVU0L71JCn2HyxC4HxUFWKvLAzjRNH1Ja2XYhSFIU2SL8CNhzwbp6Rf/Csavqr6RGUMvogDxpaJIauRXY3v3wcrxgyQtMnVZaJZWjd5LLK4jLDUkYXYkBQdTbkbYJJWeSSVwrLs9qNyB1XVopPrWFPldd2K3I/J0ZOutpDHNIZHjDaIy1kiwvpAWftj2YJRr8CM/FWfJLKcxozIOowEhUmjfUF0qgB1KQTTYtI84fnEz5fKOYJsuEUFBCEk7JLanosoZSbG9MeWD/g3ydRQeiET7g3/m9L4k4vcv0ahTuLHxJr9Nf84fUPllUvDM3Mc0dMcS5tonbVI8rI0RsMrKALLdxJxNn6IZrMH6XMO30om+jiVQZAqrrO7b0vgO/bGrxZNF9FQPd/zj2wuqfLLV+TmR2lLvmHM5ua5AgkrlqCooO++KjpL0R+aaGNorrIpd2d9kXsretiLHLlyONlzGbWNSzkKo5k/wCc/Ad+ADp275uNENRoZAQv2zpUm3P2Nr7Avnue7BMqVkVWU6E5dYImcQoWRWAaUg9pRuBqu9/DCPQzKVt1Y9rSAVz5kVz392CXh4CIvVqqCh6IA5DxG5+OPf5w3rG/bhbGg7lvk3R+3GI22rUkpar57hx+eO3+ThwewZEIIa0mYdpRSt9adwOW22LwHfUR2vWXst/MKPxseRxbZTjBUfSG09fkV8NYG1fvDbxAwbp6jOsz8lknVtHrnCSNrZQ+oFhyYjRufO8V/SLoNmZx25LK6VBaJQQqLpVbRuVVdJZoc6xtoOEcPqwcxgvD+EZrJQTwrGsgmX0hKY6dWBjkAkUC13FA73jw4m8UeXP/AEUkUqplkjKrpUMhYzyNKh7Qe652R4Vje5Mkjc1U+6vxGIGa6LQvyGk+K7fjzwdlyyIMHzE65bMEw5aAStLIRKhOhOypamW3LL6e2OOD5/5910TxodIUGTtaWLcgQfpBVHk/dg54v8mKOSyVfceTX5EENftfFLwvoe+UdhTXK+pi7f8A03F21EjU+9EnbFdQua64V0YjDaYlNKezqdue5ApBbEAg2QaBFnEV+icUmYFWj65FYWTTotk332V533jxxdfODGGouNR61WhI1owQIbVr1oVC+Nb7b7QeC58GXWpYRR6pJJHPaeQ771sO/nvVbADEbFijg6LvLPOk030agkki21MRW17cibw+byuXhcdUHkihUgCxqFntsSRTHwB+O+CrgXAnzh6x9SQEknuLkkbA+rXPHXGehxyyyyQn6KTsyxhbpCdyoPMDvGH0LFNx/wCT6OJIWQlkQ9oMNwrMGN14Hu92PLMceEeYnlRJ3MjxvpCbAwLFp9EndmRhfgR4Ysn4lLPCsEdMa00innVWduz4m/PBRF0RCpXWOWAFAaUWwOXZW/fhbLQHyPSBiUSRZELIpbUmzSIMsALugCMuxs7fSDEfO9Jxl2WI6hRCuzVuHErNVHf6TMEbbdjzwcS9HnA5MAAeWmTl3UwBojvDDlgf4vwQTAa7033EkHuoht0J89j4nD3D1VTJ0juMSSK+nUxGmhQjdJIgx3omSFQR4Md8cZvpPLpdUQgFD1DEjSdaTK5JvbSZT/6fniNxSHqMvKgGlCQqljy8uexq/bpxQxwPKkeosq0VOrYElm3o/ZIrnvt30MVPKdrufj0eYz8QrVpdNO4rU+YaV2H3dQHnV42bgX1CY+ecnIEzUSqqm5YyHqvtIe7a9vicfQnR76hf87sRmvBKz/1Un3H/AEnA5wj/AE8P8NP0jBHn/qpPuP8ApOBzhH+nh/hp+kY1+H7XRScA3yopeXf+H/yfDBzgL+UqTTAxq6jJrxonGE9ll6YzLkXjICxjZRTBd999zfOz34tooFMZjGjrWBOptyvft51vWImYlEkmoHq2b+Q7bnw5ECu7EngORZ5YmsaNdNXM6dgT+6SPw9+N6wHXQro2XUCRtRCr1rciQR2UBHKxRJ8Pbg5zuXdINOXCqwACjYAD37Yj9FYqyyNVGS3PvJr4LQxcVjGtpA7WfDAdgre57O4s7925FdwrBEUvatvPD1iCeLUSOpmNEi9G23nhGjx5LJxS6gsKS3V0A1+WJi8UiNASLuaFHvvlipzHWO7ECYciAYUPI8gxPljyhDgi1m539So3vY7eBF4QSOLLk566yRAV5OraSPIMO7yOIEfBsqD1hzAY7guQtmhyLqBZqufhiUofQp+l+0NJgSyaNMa5cx8MeaZdyQtzKGIs9Utb99DyFb3zwBLgbKR12kvxYeO4ral53tWJ37ZhonrEpee/LevcbxS/NpLodfsO+JN9O2x5b1t7cdhH2Gia9wajQXv3/nzwBcJxeI8pF/Hwvw8N8SYJg6hlNg8jiiymXY7FJao7lEHOqIqth4eZxOy2dZF0mGU6QTdDfe6oHnR/DDNaVhmxzl5tQuivkRRxRdNeNLl8s5c0CrFvuirG3rMVT/efDB7FDHSf5RYIZ6k6xgih00KCFDbCQjVuzc19VTfMjAjx/p7BOsawiUOGDgsuhSKN72efswD8Tz8mZZ5pRSltYjsjeQ0Wj13qXWvLkOQx5ogREmJUlmbsKdwNqruUHf4Y3mEjK5UXZn5R54VSNYQtE0zktq3O1CrHdi0yfyjMgZ8zl3UlVA0js2L56t1st3+GBLPTz5qHrFFdV2qAqlG2oGrsHz5d2Is3EY2hVNR7JB33O9dZqIAJG21b/nh6hbaonyg5IRhmzC3VkBXu/DTWKxflgyqv2Y5iPW0r3+RNkHwxQZHo3w3MQl/nAjkUeiZaBoeEigi/acVlcNi29M/7m/EbYjUPdbX0O6Uw5lR1LXGTpUEEGNqvqzf2SLK+wjuwV6cZF0eTIoTmMlMEQqBmYgx7IsaZgrbho3pvAgNyxq3D811iAmgwtXA7mU0w9l8vIjGdmmmPlIrCrD4WJVpwcMd+fL/PjjnO5frI2T1gR4fliqn4K5ZiCBZc+3UbHIX8ScLaMrZ6d5/o1FKNiYyTZ06SP5WBAvvqsRcv0KhBHWO8oXkjaQg/2IAD78WUmSkMnWWNqpd+5ga1eG3h348F4OxI1Ec723POyDqBvuA7qHK8G09X8WqKAKFUNvZh6xQ5vgswhlWFlEjDssduWnYkLYsA73tfLFlwfKtHEFYUbYhb1BQTsuo86wbPHK3LViUsQHIAX4DDlcdY8Zs2immZQedEgYe2jusQOI8PDAsBvRBHcw8CO/Elc9GSAHU3Vdob3y/DDw5lHPZYNyujfPlgJm3TDo8kwQ2RGe1Yonwo3dEHY+0XucArlI9tDmm+2dq0jfe7u2HuONj6R8OrLkGiNTAUKoMCa89wMY7xlWy5i0uSlWTzDFdRAPjY7j4Y1xrLJMPDQ3VTxggdYmoGyQdag9/I/wBOXIbZ0d+oX/O4YwX523WRMjsqSEXHe2z6fbVAUavzxvXR4fQgeBP5DE5qwTM/9VJ9x/0nA3wj/Tw/w0/SMEef+qk+4/6Tgc4R/p4f4afpGNfh+10U4DvlHjDQkMaBWifAEnBlgJ+U1voH+53e04xhZemeTcISJjG/bVxrBFgjsGiDflyx30WUyyRmNWKpqDKqk1qIptgaG2IWckaYRsrAFRpIJrldfhYrkcaJ0VkVMpEsLRAFfpCCAQ9ksQvfYoV540y8RlBP0XkBykIH2ECkHYgrtRHcfI+OLYDA7ksy0b6zqZSoEhoCiPRO9azWobb0RgiGMmkOMPhYWEqFhVhYROA3nPJpVmq6BNDvrFJB06yThiJhSDUxKONIsWTa+eBnM8dV+IsIZ5erCMZENhNWwtQ3OybsDAfnYX+fZqOGMspjZCqAb2oIJNgDteJBPtxUiLW5RyBlDKQVIBBHIg8iKx1jHMl0nMLRyTNLEICEKzMyMFWh1YCkISB9lotwNnu8dZn5cNLt1MZmugAeygA5NXpaje97YOaOo2HCrAn0O6TZzOHXLlUghA5lmLOe7QKArnv7MFgOFpW9nxkHy08UVh1JcLZ5G6YQAMVsctUkh98WNfxhPyhcPzOazcWmCabLi5CIxsS8shamqtWjQPdisJ5TlfDPY5VrW7MFQlUQP21LDUrCxWkNz9uI+aVtQZyGaQdYSCD6XjXI3e2LmLo1mtRLZbM1GCI6i1Uym1VtqI7icRM1wqXdnjlSR5DYMRVAGrcHu7R5eGOncZjfoBliYnkZRoI0AVsQN2ZvG/yxI4j0UgeZSFRNwdA5yD7Q0iii19qxiPwvP6iMvAdMUQAeQd58vP24J+FQoqlkGzWbJtm8yx3P5YxogU4r0a4VEzJK88EgsrerSw+yR2Wse/FflpeELE6spaTmrkSEnyrYD24MekeciiMbZjLpPBRD6lDMt8it7Xde68UmYzfDZSj5bIuwB7WmCx3bbmicEvg1PkODZLMavm+Y6mYDsxyEqHBBDKC3Ikbc+/G1dCM7riXtag0amzV6oz1UgNd9LHfmcYxxzinD+t7WReId60ENXsaDbWMaJ8lskCqFyzs8XWyUX5jrYg2kjuIMW/x78Gc8HjfLSsQeJcbiy9daWGrlpjd+RA+wprcgb+OJ2Knj6A9QfCaL/wB1MZNXs3HoeqWYMzI5CgqjsbJIoqF1A2CNwKx5Q9J4HaNVMhMmnR9FIAdakruVodlWPsGIE0YEWdTuBDivE/3THhxIaDC67Fcq5H+2Fq/M/HCqbdTa84pxuLLgGXXRBNrG77LV3oBrmOfjj2znEViTWweiVFKjM1sQANKgnnQ5YxbpB0lkKKBmtVmM0tmq8GbexiOnFJCPrZE521k7Xq5d4JF79+Mv+k8PPv8AsZ41j7bUOOxmFZl1srkBAEIZyTQAVgDvRPsF8sJ+OxiES1IV1aSFjZmDatOkqoJBDbfDxxnXRfiBbM5BFmeRdBYoa7J6gLyAoADsgWed3g4k2kzSD7aLIv3q0sfwj9+NJduz4vmnyzcWGY4xGkSy9tkfTpMaM5If0TSiwDjhBHmI1mVAdaWhkWjR5bMLHvxWcNGvJTQ8ur61B5DTrj+CMo/24IIUCqAOQAHuGw/LDaqDLZVzIUBy9xlSwEdEc6PKuWw9uLyOBVHZUKPADHYUWTQ35n2eeK7PcbjRCVdSwqgO1zIHv3wBX8dzyyjqlZQQ9WxuythqUbkA7FuVg+GMr41w2bJZiGI6JInYsWAseLAg8qFHw3wf8Z4eI1QkLIu51VROoE7n/c1VtfnzEOnWeRxDAGKodTlySxOrbfld6Kru8+7TFnVNG8bq8720gdFX2sRTe4fDG3dH/qj98/kuPnrMZ5VVIY2YgSKzkg8/fW34Y+hej5+jb75/SuFmeCZn/qpPuP8ApOBrhMg6iL+Gn6Rglz/1Un3H/ScDXCYx1EX8NP0jGvw/a6LDgI+VA1lnNX9Gfw1HBtgS+UQXlpP4b918gTy78YT2WXpkZzKghuqQA7btV9o3y3Pdg64HEyZc6AzxgkmRLdDqUUq0AezQtqq73xnTRxqaDuPGh4bnat9h4+Hlgs6OZQtFqWY9Xq06RYYXv37C99h3kDvxrl6ZYjyDMpJEIyextr3q6IPPnzA5eBxPTOBSvVktubDOxDXews9ncc/PESLLRQL1psxkDtksxUe27rzHsx7u0kmlY2sE8ypGkAXq1ADV3CvPfGTRewTh1DC6Pj3VsQfMEEY9cR8rBoRVBJ0irPMnvJ9pv4497wKK8U/SQQCPVPqUWAHTUGXw3Tf88W145dARRAIPjhB8+9KulkImAi+lkRtpja2P3gKLEHe9sW4gV8mucY5ecyu0bGVGjU72QwDdlrBAerFrgk6Y9E8sZmISNWWPXHHsqtV6iwG+xAs+BGAXpXLO0UcL3pRtPUqQQHY9nceltXPdbo78tvFZBXPTNmJ2NswvTGCxY6QaUWdzt3nnjWvk++T6HSjyQhioOt36xDrv0FXs2q+sdiScDXQboUHmnEp6tIGCOvYLlq7cfbDDT7N/A743LLRKqKEUKoA0qBpAHs7sGd+oMZ9vRFA2HIbCvDHWGGFjJo81zY60R3vQb4mh+R+GMV6S/KJmsrKMvDHGQscW5RmbtICdgfG+7GhQ8RZM3Ma1GaWKKLbYBC3WA+a9onxseOBXi3ygQ5PQrQOzt1m66fszOumzvsAMXinKhnK/KJxQcsqGBJP1Eg5nxBxD6R/KFnXhkjkgMAlVVLU67A7ga9txscW2Y+W0n6vKj/dIT+CjFLxH5Q8xmGBky0RTSVIMbOKPf2u/wxpJ/EbenC1McCQpszjU/wB5hZPlS/ngvymcFBAfRFfAYEOjc40tI3pG6Pl3/HYe7F7w6UKhdiFBND3kbDxJ5e/CsC4lyayBw25YCr5Ka5gcudHFBxviLwxvKUCaeQBAXUTz0irs92LnLSku4Yg0VrbkNPLFV0hzWWilvOpLJGQDFoHYDUQ2vcFm5EDlv34UNQ9Gun8UPWrmYTKJDZ2Vjyrm2/jWDz5Ms/BKWOXiMYGYW7ABNwTUTpJGw2xn8HSDhykk5ckgdkdWgBa9rs8vjjQuh/SBZ1ifLZZINcswVBXa6rLMdRoAc5AvvwZHGlZbNhy4HNW0n4Aj8Diu6TyaUjbSzVNEaUWT9IuwHecVvR7O9Zm5JVsRzxRlQRRLRookPsW1XzJ8sWvSEdmL+NF/7i4yaKjJZ0TZfOSUUYuylHFMmiqDDuJ1Fu8Uw3xzxvJyTLl44mCs8FAtuN4zfLyxJ4lHplzNf/EhUn2oyi/g/wCGPWI/TZL+D/8AqOFU5Y9TV+2cdL+Fnh7IW0TPNVMwoKEYFqUAAkkjc9wPjiGvGky6h4I9TgMGMm47Qraq7gALxd/Kw/X53LZdeYC35dbIAPwW/fhcQ+TICBanPWMrHSVFWq6iLuwOQvGFxu5p43yfBl3r4/WNefRboqz5iCWN0CPCkwVgTpA6okDSRvqZvwwfZ0/9Wa78u/4PHWB35OsxqGXU+lHlnjYeBV46+K6T7Dghzm+bf93Lt/3OlfljaPT+HDGY7x+3CHq81OnISxMw9sfP/tlUf+X5YIFwPdK/ozHNyCEhj+6QyH8JGb/ZggGG3VPSCdwqpGdOoMzG6OlKsA8wTq5jfFdlp441ADl1AAClSNqqrog+/nghzmSWVdLD2Ecx5g4Hszk5oYaEayaR6QYDUSwAOmhXPkPdgFVHFuLsUeNERVYgDrWChfMAbAeAJGAjpXFPl2iaeXUgHYRWQ0d6PZPomyL/AK4PeOwIqKE7XLVt48hXO+W3ngS6URdTpOpI2N6y4anJY7URQocqo7HfF43yjIK5TiDJC1j03UAnnRU7eOPoDo+Poj94/kMfOddskyq1GqA03uNVaTyHnj6O4F9Wfvn8hh5j40rP/VSfcf8AScDnCP8ATw/w0/SMEef+qk+4/wCk4HOEf6eH+Gn6RjT4ftpRScCvT8n5u/8ADk/QcFRwL9OyOoa+XVyX/IcYT2V9MhzReFUKWGewTV1TDSR3XsBeDvorHeSQi5G7XWnWbBD6dtwCxAVt8ArcZEkmt9IhiYAaQL3b0QO87EeAxM6PZ6aMnqpHCsw1A1RU+2xe438MbXzGU8NL4bG0yiK3RGVtYZRy5HTq5WWrVXsHfgmzWYEaM5shRdAEn4Dc4ouiebvWp1M5ZiXJuwrUq+QA7uWCO8YtYH/2gvOaSRW7BKoDpXkQL02ee9+NYncPzt6VBZ1N05BskHl5DzxJzWVL6aYrTBjXeAPRPliRWED4bD44kmVfSIHPmfAEn8BgAN+ULhwOiUhtaArGyFgwvd12IrUBWoUR44z/AKodUXkfV6BYhVuhIw1KDuQhC9nZjqZyKIJ25czG+1q192x7r5HHj1EAvsxdm72Xbx9nMYuZIur9sgknLSOgmWOSwC4YlZNWmqYIpWl3Ia+VE41fo1kHiy6CQsWIBKs2rSSNwG7xj3hzMC+j1a+FAD37Da9t+/CzHGoowCzbNdUCeW5NAXQG5PhhXKDeOPup2PLMSFVJC6iBdePkPPHsMMRgWAYInXOJmAwfLEzSqfRKyOlGNgeTAqOfifDATxbIxOshzSgNC+onUdNTUGIK+kutVIP7/njUOJwJCss+X1awVaVFJIYWNRMfINpvehgc6b9R1LKwAiUxrY59RmUN146HTrB4aMXKms8i6cZfKoUy8SsTfaCKP+4jUcR858psz5cQmGMLyu2J7+/l340/o38kORgCuw+ctsQ0laN9wQq9mjz3vBVn8qkcLsIkYIjME0ijpUkCq8sV1NlphfRudFy5Z6AVebd3sxO4GTmXMzikQ1FH4b7sfFvywD53NMWIPrEnwsmyB+ONE6H5QiIE0aFe/vxWXibQt8k4LzX3Mn6B/XFT02zzQpHIqo6q41o4DBlPdTd3dfngf4/xbMRZiSOOTQGIYEDc9wAJ5UPyxe/J/wBH5Js5m8vmD1qGHTIzEk9qimknkQ1H3YWteab3l6TcJUdbHHErGIjQIe0GaqBGmrG+94vOHZwrnsr1YqLLxAyFqX/UbsvgXEZj7IPdirf5HIMoDmJ8y0kcVPoWMAvRFJ6R3Y6V2HNsFuRz+nLs5UGRYklpRdz5nVVCtypAAHcB5YjLX0p5dGctLDKJJSDqMkeXjHNleTWzn1VUUOX2fMYIulfEo4li1uifSI3aYLskiaiLO9Xjvh3D4kkDtbZlkXUWYswB5gA7It33DFs8IbmAfaAfzxmuBbO8VikfMSCSPQqrCH1jSXdltdV0SNI/mxCzXSaJVyjrPArCAAF5BQZoH06q3rUlbeI8Rg1XLIF0hVC86AAF+yqw/UL6o+AwCzcYjm45DJJnHeHWXRtS5gfYRXKjVdkLp2B2JrurFzlulEmYfrNSBFSVR9PGta5Y1LMCh0gsaF1spxqvUr4D4YXVDwHwxOnPP8eS+LWfdHo+r+aZtQgjbTFM5lL7aNIJ7IVKkVVvzG9YuM5xBRFnMzqVVeoYmJoNoBFg8qMhYX4JeCpowQQQCCKqtq8K5Vh0jAAAAAAqgKFeQHLDnhrhhMZqKfickeZyTOp1xshbbvUqQw9tEjyIxcjDlNq7sPWBoVY5kiDAgiwQQQe8Hux1hjgAKz+UEU2gOIgrFk1A7gi7Vq7VEkUx2I9mBHp9xZRGsEEgd1cvTFWNaK0CwdRu235V54OOkTF/S3CylBsKIaFr379wvwxlE3DVVkllOgiS9I3LKpsHTe32t8XizyQMtlxJE8hChlZbKbAiu+tr2x9AdHnuI/eOMMbiSwBlRFkhmDb1vZ7gO6jW3v78bh0bP0Xv/wCTgzo+NPz/ANVJ9x/0nA5wj/Tw/wANP0jBHn/qpPuP+k4HeEH/AKeH+Gn6RjT4ftpRO2BnpwB1DX/8uX9GCYnA302H0Dfw5f0YwhX0xXO5VFcjUzGwbVdjtz27+67Nm8ScrxMxoFRGAYpeuqNG9Kmhp5jn4Yh5KAtqJIYhWat+fdvd1zFYhibQyzSFyVawLG9eIbs1z2AxuxbN0YzI16rFElibUdmQc/E9sNg0GMe6L8ecgGgG1EoGFBh2SykN6O9V3AgHvN6NwvjoYU53siyKo3srD7LbjGVmmkq8w+KbPcf0OVAHZ0gljW7CwB7iO48+WxxZwz6lVqIDAHfYixdHEqe2PDNZUSCjt6Q/mUqfwOOP2lFda1Ps3/LDjNo9qHFmxsaPuvvwBX/N0jlUCQ9Z4Bbq1rcd3jue4nliSODgXTNR53vfonmfZz88cPwBC2rU6ua7SkLyHgBXgb57Du2x5zcBJdamlCD0h1jEmuS77AXuTz2rlgkRxj+Oszw1FRmkZmobkDfY3dDny5HbFfFw7L5rqyskh6nUA6dnZ0plbUDYK/meW+JhXSpiZJXjN7i2J3qmvmp3+GHy8yopjSKZUo7hKNnmfGzzJOHoX48fxNPFYw6x32mNKPdsa5154lSSAAkmgOZ/z8sVMXR2I2/0is456qYWK7h2TXd3X4749D0fQkEvMdJVqMhq1JIJHfuTgWgdKMqoAnDSxMtXLENRC/vKfSUew1fheKjimScrHmkdJ1QDWUApgqSBWKqK2EjAgDcG6FYK+MzqkLlu8UPM+G4IxnvDs/BCsk+sQltVBmciwSNPVobkN9+w3AxUhL/gPG4oJUygYmF1D5dybC2d4GbuI+zfMbdwxM6f8RMHD53BpiugHlRc6b9wJPuwC8M4YnEosxHAzRhTGW2Kkcz6Jc6l1DYdxHMc8WHFchmpYBk5UmzEXZYzqFLrpJ0rIOzrUrRtdx+9h68kx/h0GtwdJI1WfE1zN+bUMHQzUqCCKFVVX1ds7ns86Xl7zYx3J0VniGgREiU9kqDug9ALYFWxsnFxJwxlZVSN/oEawEO2wCnlysn4Yu5I0yufOGSZSxJ7Xf7rOw9YnGvdAOJqudnU7AxqfCyDt+F/DGe5DoLmXIlZGjjBFsVJJN2VVRzO3eRgwfgcjidJI5MpGApdiV6yVN9Wpl1KiDs9jvvcth5aEXvE+NDMNNLTdXCY1gsEdbNLYR1H21QWVrmTfcMS0yTZXLlpZxl2kIPZAeShemNAQe0NTXQJ7XMYG+JrHwuTLRSGRuyXDId17WkSdsHtBNgO6jVcsEXCJshLmVZOslcUdcjO3jzDcqO1ctxjKrgj4DlFgiHZcO5sl93Zq5mia27r2xOTiiFioO4B9nZIBA8SCwHtNY9pIA4F3XMVt3eWIWc4PHoOmMEgUo35HatiOQJP488JSW+fQFV1AljQAPd3k+A3w8ucVTXM1ZA7h6x8Bivy+XGuzAymz2zyoDba75DYDlvhirktrhLaqBKECwOQYXvV4kJkHE0YsPR0elqoUb5bnn/nPHt86TftLtz3HjX52MU0eVFn/pGG409oeBFnfnud+d2eZxNfgcdgqqir2qxuum+fcP8ALwBOSZTyIPsIP+b49BiFk+Hx5dSRQ9Zm25eJOwHkNsM3GI+7U3mFNfE1fuwBPwsVw4/D9piv3lIx6z8VjEbOHRqBOzA/lvh6PaZjiWQKCSaAFk4oeFdJTI4V9AsE2Nqod++w5eeO89xYOCwJEanmNi7DuXwHie7nhFtUcbzhKJVA9uYgBRswKR6qJu7Zr/dOM7zWZ6yMh0VtF62vuJqg1igBtXfi76WcdNgoyl2bdR4KKUAeCigPOyeeBaGWZQTMrFCWY7CgWOxNbjmfPda3Y1rjGVrrhuXjK9bIAscQYIoB9Im+ZJ8By8vPG49HPq/88TjCs/SxFHatXajYD0gQdt+Zq9/Hme7G49F2uG/Zz9+JzXgss/8AVSfcf9JwOcI/08P8NP0jBHn/AKqT7j/pOBzhH+nh/hp+kY1+D7aUUNge6XrcXtVx+AwQtik6UR3GPaR8axhCvphoZodcUasrELq2J209xqgOe98zyw8OXJjdGYWAOxpF+mNRHfQ08hR3vxxYSZUHh0kvZ605mJNY7TBWRiFs910cF0vBERmkAFwFogP3esyoA/leQX4OfHGtrHQNkKJFDItvovXvRJu78Bve58fZdl0e6TSGLrJRp0MACDTfu7Gw/ftR92LjMdG0Tq4fspNlj7eszs0bD+URj/YMSYuEq4Vmo9eyo4of/dKT5WEj/kGFacQM70mXMkOk0BYAXqVhfmQpIBrvGPUdJWFangajuEDMT3bWtL8O449RwtVeJR9liuwG/wD/AJySi/H6RS3tY47HAkMZUUvzhXlYgV2hloJATXg5c/7zifB+XOU+UNd0PpKaphW3ragaA93hghgzolS3kAA5GhR8By3Ps8cBXSvhStPGBzL5oUAN+pzRVF8uy4W/3RscRRwfOZYrJ2GUtVIymjtQNi9xXwrBZBuj/NcdeCIsG6xBdEHvA2UkiwCdt7onFT/4mz1J2YD1rMkdTHtFG0sBtzDGsSOkEK/NpDt21o0b37tvHnilGQzYkyMBSESw9bPErM1uLshzp0ob7ge48sKQ9rM9JeIbfRw20xy6gysPpVvUvsoHflivk+UbMxsFmEanWydhnajG2lrO3fVEXe+OuGSZ7MBmWOANl80+YZHd9Ycq1xhdJBXtUKPvGKtOjL5+U6XhDgHMOQ0hNTOSq9tKAWm7HPffFeAIM10wzsc5y7CBZAYxvKwB6z0SDyxKbpDndUiDqhJEHaRWZgAiabaweVMD53tgE6Tcd6yRJz1UnzghGADrpKRgK3aFi1KttYNDzwRpm8y+VOcY5ciSEZRiRIGOpghY0O099/IDxwaLabm+M5qRYxeWfrywiBL05VwrUdXcSOfMYphlpJJHj+b5QtGJSw7YrqmAfctvudq50fDE6LgGa+cZPKscusmSBlj3ch11AMSQNqYDah5eXlkBJ1ebzqNDS/OI5y3Wk9pgSsYr0QSdO/NzeCD2qcxM8IVDlYazCIyqhkqRX5E0423AIIxf/Pc7C2h0gie0iUEy02rSFVWuiASq7eBxR5XIS5/LjMh0VMkipoYMKSJNRHZssWob2OW1YsejWYzOeivrV0ZWXrwJdbE0GKrq3bQNzWx3G+KoiRHxHNSZkQAQNLEHoan7OhiCtltzsNheIsPSDMyRvmEGXUfRrKztICOsalV6P4XtYvDZCGVWj4iwSM5rMoykK5YllcAaddLERZO949/2LO8mbyR+bwvMyzbh9LU2oaCGNCw+xF7Hwwgf9oZ5XjgAy9yCJ0Veso9ZyNkgWNNkXdDlzqp6T9K85CRHNFExkDI6lJeQauRI1KbsHvx30lzkqPrmELSxkQKqrIGXqd+svVQ1B1phvuKA3xzm4Mzm8gmbnkTqssCoU6mk1F1DMWU05vSBuKF4ISVLw2dQ+qHK64RCJFMbEJ13o7ljYFi6G2PHifGJclI0bx5YMpC0kbWTp1bEkagAQNjz2xa5zIZ6Sbqz1ZOcETs6+i6QAEWTRjG6lgASb2xRcb4JPm5M5mi0bHLyGOVVVkHYUB3UMxtaXxHo3WH4+z0vZulGbEUMweIRTvoQlWLA7VqAah9o7XsPZcybP5+PrNckAEckSEhXN9cQIyPFSWq9qo+GKbpD1+Uy8YfqJI8xIsyII5Dp6tE2Hb7K1Qre9R5DHPFVnyuRSXrVlXMvC9MjFh1QVoxevsqqoL52b8cToLluK545n5sssHWAsCGWSqRA5YEDlRra9xzx55XiudlaJFlg1zQtMB2xSrXPmytv3jEPoo+YzckubjaATAuzAoxLXEFCqNVKv/J9mPDotJmnyvzsvHGcnHJGbiLFo9IYGw4DnTQ3GxvAbviHSjNxxxSGWOPronlVWVjaqRpF2KJB2B99YktxzNxnKtLIgTMkVoWwKK6lYtyNXiBxDo1mT+zU6yKUMumLUrKVQqrlXGrtKFqj7vPDdIstmYUeGejGsvWxN1R0vI776H6xurFM1KRvXdtgIV5ni6UpldqYWiRgsedayBubN77eWIOe4+ioXjkbQLNne6HqneuQ323xW52dhIXHfCOrAFkfRsuxGy03f40cVPDOj7LEJldmDitBButNdo7jn5d2FIN1YHpaZI0OlyX3IDLQrbejZ3IrbvxwvFtk1SFWfZVeM2SOdGiT7cQ8jPXCc1YJ0HLnb/8AJW1Hf3e+hgjEEZjc2OzAhQ+Jbhs117t/dg8E8I+OJAjUhYtSsxQtVmgpLdlN/skd++KfjXSHMsVVVOt/RQAsSoF3yoDlsMXPSHJxDLzVXagzTtXriLKEcvMA+/zxJ4jk4x17bBozMsfkpXJ3X4fHDNmzZqZm68KyBmKqdO21jYnYmix9zeG/tlmnLOhV9YXW6sCSVI3IG4A5jevDng+47lIl1KACgeMgX3nizgjy2ZhXniamWTWrEDWcwqn7v7Ul/C8PouWW52N+qVnU2TUR02Nl7QW+70vbubrG69EX+hHsT8jjNemGUj+aKq1QbJBD5Nl5dQ5Huxo3Q4/QrfqR/pOJy8xWE1V3n/qpPuP+k4HOED/p4f4afpGCLP8A1Un3H/ScD3CP9PD/AA0/SMa/D9ronIxTdJmIjFab1ADUdI3IG57vbi469fWHxGPHMxRuKbSR7f74w1RWQZvIhIpI0y+qJs4pMSzFnXqgFII0mlIPPVe4x5ScSzmvUYGKaWLL2rZ26o2Oz/8ARTn4tRxrP7Ig9Vfj/fDfsmD1V+P98V1fxHLHY+PZrSuvKyu4tydLr2keWSEgVvUst0eYQYmw8Vm0swimDEr1aaHIUgytqJCb9qZ9v3RjVP2Pl/VX+b++F+yIB3L8f74Ov4XLKTxeZNNZaR2RBR0ybuIo4ifR5NArjfvc4aPNzmB9SShmJVVEb2kZiSNt9PPq4197E41gcIg8B/NjocKg8F/m/vg6/h8sc4nxDMPmRKuXl0rrIHVuSDJKXkPId5Ffd88FEHHdSqWScCvRMLkg33UNx/QYORwiDwH82H/ZEHgvxwW/w+WZ8Y4vNKV6rLS6AQ3aiNsUO18qsjvPwxaSdLA+bhzTQZlOriZHj6lyxZiaCkDSVs8yRXfg6XhsI5af5sOeGw+C/H++Fv8Ag0zXgvGnjzPzkxzB5pJDNGIpNKxuV0gNWlmWrPceQOJ3A+ORQ5nMzLl82iS6VVeoYns2S1Lsq2bAO/lg9HD4B3L8f746GSh8F+P98G/4OWHZzhjukRKTzTX2ridVVUCqg3ADEjUb25YvuHcUZOGLlerzSTdYJCywOQPpg5F+OnwGNTOTh8F+P98N8yh8F/DD2OQHB0kjHETmVymZROqKEiHtSOWuyL2AVa3O98sQctngmRzOX6rMlp5HdSIHoB2BGrvvbuvGlnJxfu/H++G+Yw+C/HCGmacJzKZfKZnLrFmWM8ekMuXcAO0RDEhqoBmAoX6JOOujGaTJRyoY83L1kYBYQMO0S9ijQCgFAK540r5nF4L8cP8ANIv3fjh7HLMouLyyZbKwyZedWy0qNq6okOiBl5cw1EHcV5444zxfMZiaTMJBmYnTqhl16rV9WzEtJTUNWtxQusah8yi8F+P98OMpF4L8f74PP4fLKOmqyZ+SNky00RC07PVGwNgASdjtZ515YkZeRl4ZJkzBmCzN6SoCvpqRfaB+z3DvGNP+aReX8x/rhfM4vBfj/fB1fwuQCelOZE0DplJBDDGUKsV1vqCgtQJ01p2B8d6xBzHEJkgziQ5aYvnJJGLOFURq9jlqOpgpNAbb400ZWL934/3w4y8X7vxwdfwcsy47IM2uVjaHMokClXIWMlgVQdnTJY9Dw7+XdjvOzHMQZOBocwogZCzVE1jQVIA62xz7x3csaX1Mf7vx/vhdVH+78cLdHLNeEZt8vmEkhgnESo6tGVhti7lhpJltaOjn6vLfHomdKRZyJMtmVGaLsu8H0ZdNJ/8AjbjVvtjRuqj/AHfiMN1Mfgn4YNnyyzjKiaSCQZXMRyxA9ZJF1QLWnpLUthg4BAO3cce8vGc82TfLPG88ktDrJOpQKhAuwrnW13RrbxxpnUx+C/hhdTH4J+GFu/hcslyOWzajqpIS8XcRKoZb51Rv88e/zKaNWEUbm+QaRQBv7fd7L8cal1Mfgn4YfqYvBPgMHV/BwxThvBOJRRPCI4Ckjq7h9ydL6xVCq1Wa354ny8Mzri2WNWVnKBSdBDBlAYBdgsbslCqBxrohi9WP4LhxHH4J8FxXV/BwyDJ8Jz4ILNEQZdb8zYJQsoBjqj1cYo9yj3vHwLPlwzPESAVo6qIYLqJGndiEi8PQHnjYQU/d/DD9YviPiMG6OGP5TgGfQ0ZYitudwS3bLk2dFHtuzDYEEg9wxKbo5nOsaRZV1GgLU7BZDJYHrdYxa/HurbGrdaviPiMP1w9YfHCtp8Mpi6GzLGls2qAoYAoUjUhNNJ1laqVmAA8Tg/6PxFTJZJs3ZCr9pu5dgLuvKsW3Wj1h8cP1y+I+OJu6cx08s/8AVSfcf9JwPcI/08P8NP0jF9n5l6qTceg/ePVOKDhDf9PFsfq0/SMdHxeNissm+sb2t+s4YYWFjYyx3hYWJSY4YYWFiaDYWFhYqA+PPvwsLDM5wjhYWFQbHa4WFiTOMI4fCwE5OHGFhYdBzhHCwsKewbCwsLFGc4bCwsMFhYWFgBYc4WFgBsMcLCxALDjCwsAOcc4WFgB8LCwsOAsLCwsKgsLCwsBlhYWFgDvL+kPbjUsj9Un3V/IYWFisCr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data:image/jpeg;base64,/9j/4AAQSkZJRgABAQAAAQABAAD/2wCEAAkGBhQSERUUExQWFRUWGB8aGBgXGBwcHxohHBwfGx8eHCAbICcfHB0jHR4eHy8iJCcpLywsGh4xNTAqNSYrLCkBCQoKDgwOGg8PGiwkHyU0LywsLDQsLCwsLCwsKi8sLCwsLC8qLCwsLCwsLCwsLCwsLCwsLywsLCwsLCwsLCwqLP/AABEIAQEAxAMBIgACEQEDEQH/xAAcAAABBQEBAQAAAAAAAAAAAAAGAAMEBQcCAQj/xABJEAACAQIEBAQDBAcDCgUFAAABAhEDIQAEEjEFIkFRBhNhcQcygVKRobEUI0LB0eHwM2JyFRY0Q3OCorLS8SQlY4OSNURUs8L/xAAZAQADAQEBAAAAAAAAAAAAAAACAwQBAAX/xAAvEQACAgEDAgMHBQEBAQAAAAAAAQIRIQMSMUFRBBMiMmGBkaHR8HGxweHxI0IU/9oADAMBAAIRAxEAPwAVoozVm+UaBHpyiDHbv9TglyFDU2rTc7mflgWAHYwcD3CVKggCxPbcEWOL/LEDY9O5G388QxfqoOdqOSZU4fIMapA1CDO+33yLdsVA4fVAJdCQVHQ9T+dsSvClHN5rMaaIYoDDMWIVAIFz7KAAN4+624KamZY06Rdiv7OqwCmAZ2At17Ya4pgxnKPvQN0eEPUjSCIJvHb8/rGIGY4bVpOxM7/NvMj8LY0dPh7m01EMpEWUVIPUmbAG/r1OBvOUHQlKixUUjUrC49d72H1wuXo5R0vVwB9embQQIvYG84dytZZnTJCy0zcH8ji7rcNV2jS2skRo6+kXk4k/5hVacmtWo5bWthUcl4/wqDAEdcEnaFqLsGczX0ro8sqAZk9Pe198eU8zUvJkAdVjYWO/fBnxH4cZs0xWpmhmKZGoimzEmPsggTb1nAiKhMAKNu34QTtjWtvKOvuNjPtqBCkT37H1j3OOqysX1AatPKfe52+u2NN8CfD6ozLmM2AqrBp0ogki4Zx0ANwvfeNjScd8I5+pmswyZd4aszI3LBBc3+YHa+O2uuAr6sEsnVSWDKQSt4vE/mf44WToQHlgAD3iZ9j+GL/L/DfiJJZqJ1XElqd77/NbFPxLgFbLP5dddDxIEhpHQythMd9+mMcXkzoNUV0r37dT7Edfwx5UzP2gGEAARpgybjfE/hHhXOVVV6VJnGrdStiLdTiRV8DZxKb1KmVcBQzMdSbC8mGkj2xyjZmSqqqrSboyk9jO3tbDtNZXYnvPWOv3Yj+dDAW2v+7FtwDgNfN+Z5SDy0Uku0hQQJiYufQD3jHc+k7N2VoYiVUGTAk7WvG3UemO3rMaYHa0/wAsWnh/wrmc9PlrCCzM1lB7A7kx0AP0xz4k8N18jArAQ06WRpUxc7gH6R/Ltr5C5K/zJF5NrTuJ3+t/THVNmCysH0P89sTuGeFczmafmAKlECfNqNoURbc3I6WBxIyfhAVDpo53Ls/yqgdlmOgLIAxxu3ISk2U+VXrEGS1za0bYaNUtqCek/h07yJxZcQ4TVyr6KwZT25Rv1B6i3QxiCKOnmQgMDfeIEG++MtjlQqlKpqMMu/Ujfr0wsN19ZPKTEDqBcCLTfCwO590PVdmSOCD9VMEk7R2t39Zxb0+IpTBNWiaqdRr0b92AJAxW8DBCAmWj+tsO8fqM1PQqHmPRdov02vjY1ubIpP0o2zws9FspSfL0xTpuoYIItO8xuZG+Mc4z4z/R6r0MmXo0kdwdPzVCDGtn+YyZAEgARjVPhtTI4XlgQQdB3/xtjDq/BKpaXCiWJM+p7/1vimXADbrBonwz8e1q1cZeuxfUJUtuCFnfqLHf0xbfFbhoanRqizByk+hBI94It/iOATwHwwLxPLMKivczpI+w3bpjQfi05GUpldxXU/8AA+OUdyoxSpWyP4CydKjlnzdUrIkST8oWxidmY/hA63COI5x69U1GPNUMkHp2j0HygemK+tnJI9pYdrdcTsr4ceqnnsRRpA/2tQlViD8vVz2ABwPkWkrF+f0SNK+GTzk27Cq0fcp/M4zPiuaNLPVmpEK61qmkwJHMbCbCMax4Ey1FMmooOaiamJYjTLTBt0FoHpGMQ49TqPm65AkGtUP/ABnvjJwwlfA7d9Tc/BGeqVsnTeq2tyWBYgCYYgbemMd8QZ/MJmKxGYqkM7/6xgFljYAGLY1v4d//AE6j66v+dsZjximG1gxJcyP94mMZL2UZIKvg3m6rrX8yo9RRo06nLR84MTtMD7sDvxczOnPkQCPJX6fNt0xd/BOiFGbAn5kEHoOeMUvxVpg8SvECkpg+mrGv2QXiIHZXMOo1oxVluCDeQbQRj6E8S14yGYb/ANBz/wABx89PpZQQxN+YREWnb3tjfvFTRw2v/sD+KxjocM1O7MP4XnqNOoGzFE1QVnQHKduoFx6W98b/AJBaTZZPLUJRamCqgaQFZZ2G1jj50rUoIM2HS043zgbf+V0TP/2q3/8Abx2mzoXQAcD+Jxo1BTFJRlRZaaCGRehknmYi5nck7YJBWpcZq0+Rv0fLnW2sAGo7AgJAJhQJJvewxjq01ndioie+34Y2f4T0x+gahHNUcmPSF/IYyLcnRqfQpviZkM5WqpToUahoU1UqKayCxkGY+yIAEWv3wK5L4d56syjympiZLOdMdjvqMHsJw/46zlReI1+dpBEDUQANI2E/X78UdHilVLNXqi3R3HX36jAupOwrrBsnjzgS18g+q70V1q9gZUS30YAyPbtjFGpFRAi8EWNjb8serxWvU5TWrOhN1d3Kkexa4nHFTOGAALWvsBf+Qv6Y2byFBiFVtnAkW3AsNrE2GFjgUJuOYHY6SfTtj3GYDV0SuC1CKWnli+osbAWI6X7fTF35mkAuACxBjUbHFDwd7BiQI6/n+GLPMUKNRx571VQzHlIGOw+0QF7zB9sdGVOhEujNm8KNOTonus/eScYlm+M0wWDObMQbH7V4tvIj6YN+HfFzJZeklJKGZ0U1CgkU9hafnue+AHxPUylVxVyvmgM5ZkqhNCySTDK+re+kjrvbDZdDG00WPgXPo3E8sEXd25og6dDH87fQYPfjJWK5KnHWsBtMyj/XAB4S8Q5HK1Urt+kVqyg6Up00VFLAzEvqa0xt1t2JOPfErJZ6mKNWjm6Z1BlIFMEG4BgvfciMang3DIfwn8Jpmi+azA1rTfRTQ7FgASzDrEgAHrM7YHPiD4kqZnN1Q0inRqNSpr0XSSpP+IxJ+g6DFv4B+IFLh9Wvl6gqNQeprRtADKYAOpFYiDA2JiNr2n+IOPcKrVDWpZZ61ZubmD06TEW1OpI1+sLfqcdJqssyMbVRDb4YZVk4ZQ1iGfU8ejsSv3rB+uMd4k7CrV1b+Y4gb/MTeO18GfhX4nGjqXNB6gdiwZIJSekSBp7AbevSF4p8f5ZxU/RKASpUBWpWZAHINiFA6tsWnaffCZNTjSHpLTfqD/4aNPDaH+//APsfGecXyhFR5lYcz9GNsTvhj45WirZaqraBNRXEHSDcgidpuCO5wReIeOZIg1Bl/Oc3usA+pBIn7r4YvZQmVSInwlgVM4LTNIx6Q/8AX1wO/FnJ1Fz/AJhEI1EQ/wDhkEAbzt94wxQ8WVMrn2roqlWVQ9MDSCsCAoAhSItb8zgyzHxL4bmKR85GYAiUekGvt6j6zjrTVGdKMr4bwd6rrSQai7aeUyd+24HUnpfG6+MaX/l+YAv+qb8BjMOJ+LldzSyVGnlqRM1CgUVHH97TsvoCffpgs458UsvpanTpNXDKQdfIrAi4uCxt6DGJpWYqVmUIjaCWAAmdxt19cbxwqnHDKSxH/hVEf+3jHxUylVpq0zRQbLlVLMZsQz1qnKQbWXqcH1L4qZWmioKFcIoCAQmwEAfP2GOi0jI0jI6VYtBEjTuQf5fh641n4Q8TTyamXBghvMUdw0Bo9mH/ABYBuIJkVJOXOYVjLClUVGHtqDSo9wcU2Q4tVpVUr0SVINiSe8G20HaO2Ai9rDNE+KvhRzU/S6YJUqFqRJKkbNA6EWJ6QO+M3y7AEbmLenv/ACxq3DfjDQnRmEZGFi6DUhP36h7QffDHEfGfCSSyZZK9Q/8Aoqsn1LgfkcFJJ5TCozrI8LqOr1gumkiks7WBueUR8zttpH1jDFFS0kGIY2vsTAH3/ni4454qqZqopIVaVOQlJOVUm31a0T62xQ0mLEQu57gCfbcemFVkYuB1ahAAAsPT69DsNvphY7Wu4Fh9529MLB1H8/01N1z9BcIqDTGoxqIkW7Ribxzh7uAUBbTMgCYHe3T+GIXDcwCGAhQDa25jfFjxCgy0hUE3MGDAgA+vf3wtP1NMCUN0EU78FqgSUIAvcEdYFo63j2OGMxkXSOUkHaB/R9cR6+aUgaXZXG51kzfaItEnHJVWARJ1jUXMmbD+X5Yc1XJN5UGhxqbgA+W8HrpMbxh3L5Go5gU23iTsMWHDOFPVVSzg01+UCzW21QZ2vi64hwxKFJKgkPIm+/8AiGxtO+FS1I5S5GR8PFpSfBTnwy+gvqWBuL4i8U4WaEy6tG8T+/FlxHxGqDy6chSuoAj3F+vT2vgYzWYrVhUYsIW94GqD07wSJjvjILUb9XActHRSwmOPWAQPO5Ij2AJ/MY7YEAGJkardh3xGbLXXTpKvqIUjm5RJJnuBt6+uOmrMpXqSpEHuRB26dAPr6YoUbEvRj2Lfh3BnrKzJ0iwBJuY6YsT4OqwP1imd/mt+GL7w9w5BlC3NOiSVJE77fkb4sFD+TTdNiLgWOq4J7EW2wLWLQS0IbqZned4e1OqaZIYwDI2uJ63xF8ttenQ25vHa8+3ri34pRV83UBKhVtBPMTpBAtEg22/hiJWy1RlLTFQSVAFignmB2P52xjw6YPkw6WMrk20a9lJifyx7+izswJkCBJNxPTE6lw2oyCn5oIbTyuVQSYMBmMA26t0jBFmPCaoc0qgM1KouiKqyF8wrqfSdKcovqiL2GOpPgHyorlAfQyhYxOn3t3/hjv8AQrA6xzGwveNyLbDviy4lwlxVQaNRqjTSamwqKzgxAKk3GoSD3GHc5wipTGsKlTSSCRUWr5ZaOQ6G5ZIMH6Yxrqb5MfxlI+WIZVkc8wbxbD9HgtVxKI7DuFY/kMSKtFgOaQoMqguZi14kjv7+uO1zlRUkVWUfZUsNxc8psYtO+BTrkZ/88XwiI3BawMGnU6G1NybmBaOptjurwGspM03hRJOloFpva1r4lJna60QzVmLAAgq5ssbb2id8d0c1X1BDUqbQQzdCJtJn/vjnJIKPhovoQF4LWN/LqREk+W1hAJJtaJx27NrAEmAJb0GxP3RidU4i4Zw9Rj1HMwkm37J2gbbYh5fKl2JD6U2JkiwuB6wfyx0qaG6WlsfpQvMgkaQ195wsOGtSHzFifS3p2PUYWN2yG0mVeUlXsSAwER15bbeuCDNoWyrAEkx3/MdcCORzHluOnuY9MaH4KqLUJCz0LSojfa/cDGTtMCDUo0A2R4WzsAq6mmTaI33wYeHODIlQSJeb9LfTv2P7sW36PRBZVqALSJkBvlMA8wBmd4nA9nvEYZSNZlSDBIB3sAO0gb4nepPVwlQ3bDTXcu+M8RTL0Xbl1q5VT9oESNrm9vpgL414masEBJALgGJmAOx9cVdStVV9UlVcqGLHvPYyDY/ccdZhEOaLVGQopHqDy2BuLSIN/wAMP0tJQWciZy3PGBVaJNOqzTrXQIEXBLTMH2Me2PKVJvIqEKxkC+qLahMgHr2g98c8NqBK7vyimwYCYAMzAAJNvSfyxI4fwYeSzuYdVAQT16wOo/jipIVVvAwiFkpsTBBiSehgfS1vbEzJ5bSyMArmRyQST9O8YiU0KgErBHUiNp/li54FFeqiF9KnmPT5fUd8bqSUIugYwcpKzTcjlQquCsDRpiAfwFiO2IeXplqC6mI0SYuAQGax2tECTvGJr5bXQagzRCyWZtMqIiT63BPb3wzxnIIMuPldVQQwMyIHy9ziJTagqLPLTnTZnmdywqV6jBwpIGlARO2m3Ujl+76Y5oZxmywDMQyOVsSCQWZZY9Rccs9AcQ8zUplYcbAkaSQytrAEnVDkrIG8esHHYpE840mAnLpvAB6kAD5j0/ZGHOO6rJGqHlpUtme9jEE7A3na0Wwa8RogtxFG1qz1lYagYam1Z2UrMAqWXcGNsC/hfKUxUyqMwbVURSp+VpaG09CN1/P007jXgVqmaBo06KUFRbG0tLTAAmwIubXxzTrGQeHwCPhuEopYc9WsBMoCz5fSssDygtpGq0ah2w2gqU6daoMouXLLo5mqgzqRlRFO7AibWUIb4j5DwPVNPN1nCqMvVaUYz8q6mMD6R3BPoce1/B2bajTrLUpFKhFOlMlgXbQJ5dpHqAL46mG6ciHl6hIc621TKkRY+/QGYxXVsrDABgDIBUixlhA+7qMHQ+Hmel9Jpq3MdRcgOWECwU7QDcRJxDzfgDPJQeouiEUsKU8xgTsBEk3jVgdjTwFGksgurFVLhASCwMMSQRbtcDbDA/WMSrsukFzPU2He8T1wScD8B16+Vp1atSnS83ToFRo1RJXSI3beOuFS+HOYOa8seT51NNTAmNSPIDCFvzSJImxnGSi30HwaXUGqWSLtLOWVBO06j7d4tHpjivWXTFMAaAWYxMyRadwNz/2wS574cZ3LUmrKaaU4DOgZta7SbDTbrBO3vgZrZlxJdGADanneSAAD/ui3ofXGbWlbHKSniP7nORoppOtpM9Z9MeYdyfD6GgSEPqXC+1iJ269ce4xp3ywo7aWEQl0eYpUauWJIAPVZv1MX6STgm8IZxaVRxo/VsZQhZiI1COgk9+uBilUHnIX0jTICxI6m/Y8x6CIxIoFlO4Amw1QRb/t9+Gz9WCPSqNPk0vjPCqb0tSKBKGpablF5pjYadr4yDiWbrK2srodI1RuNV1i/aNtsa94crCulN1rspYiKcKQFC3BiZJudUyJFrYrPH3g9K61M1SITlUOGp3JB06pkQYIv6Y6CTyFPGGZVn85qqqulwsKWUjSSQD79wZi84tV4mn6S7cwLAzIAIaGFgJ7gffivzmeH6Stbm6SpMsYsLqABsPaMXfBeFDN12ZVNMCEcaNUN0ZuYb22wckttPgHTuWotqzZD4TwMs0svIJIA/wDkYkfTBTXoZKlTTz2qEk2AQNt9flP4xbFhmuHrRy3mEm0iNGkm17EmLXv6YC/E3EPMippOlf1elgu8SCDO+1tMACJPTq3cD3NaSrr+hH4gQ5DANBYgTZbG/uYIn269CTw8qBzUJBYA2CQRPUDsCb3sMDGWzOgUi8tqaVXpTlpYm15A26XwZeCc2mt3KgqxZSNAIa0aegAvtPeYnGT4J4rdJWaBw3KRSKmNbrbUwE9bT2scDHjCv5NCknKdAAYKd4YEwek/dgk4bTp1KTmoCqsSQCSGQgkSCJEnsJBEYDPiFUXXTpKVJieVdRMz0/ePXAuLcOKHb4xlzfwBjJMmio7IrqbgEyRzAbDcyRb1nEPL5pmp6XkKpgaftkcsiYKzufUY84dSYGspBmCOnKW6ke5H3YeFa4V2f5A3K0WmNN7i4/GMEsYRJKm22WvD86iZjKIXQRmEYwJAGsSdRsBImR0Mn10PP+IKP+XaB86no/RyNXmDT/rLTOkGdJj2xl/DuF+eBTUFGqVAqr87JrIGo3AMTB2+buLWmW8OUcwwy6ZkGrT1HUaR0sVhjoLMdQETBUTJj1JcGUryaRkczRqpxGia9NPOqvpYsIhqapIvBgg7HDdXOZelk8nRXMU6ujMUgSHAJioZMTOkHrsQOxxnHD60U8v+l1/LqVedUFLzCEIt5h1LE/NCqTBE7jDue4EKK+ZmK5CLVamEVPML6NLggagGBU9SBB/vAYyPNM3hWaFX41SPGEcVqfl/o8aw66Z5+WZgdDv9NsRvDfFqa5niZetTC1HmmWqLDf2gte+w+kYFm4AlNlPmDywi1WJTcM5UKFBsS3Jo7yZAuGaPAqVVqZpEmmzihDrHlM66VLQxLBjMHUb2IvOB3OxihF/L+Qw4ZSydPLZSrRbJyug1KmYaXWwLaRMh5mJiLYtKXG8uOK1HNalBytMBvMWCRVckTMTcGPUYzFfDVOpScLXXVSVmctTtpBCuUKtqYja6jVFpjD1ThiZk06lFiyO4pc6aSuldctDldEKzSOim1sdva6GqCfLCXw7xGmnDM8j1AlRzUIWowBYtSW6hjLBjees4AOInzabwbgc3SwIWBFmAuPoe2LavkKVWlX0VDXKSzB0KELaWp85mBBhlVoExa1QtNKcqrFhp6qGMnm7ibnpgG7KIwUc9H+fUqMxmCYvsI2nqY6dowsWTZhJsD03BN4E9RF5t2jCx273GqEazIr6VEGqylo8tjzQZKyJJA/77+mPc8qEBg8sSRA6QAOvWDh6tp84lgolWlIkhYgKGX5gGHzEzcXOGc3w1fKaooUTGkGRt9kt80j7iMPjDclJck8n5cnBoI/DfjI0KqU2enpDEBYuHB0kdrr7dMHmfD1UKqCabjU0A76wbXjp2OMZTwuCrVjVClAHIO5be/aTODjwz4200/LliIAUsbJ1JsCT9+FOKV7Q1JtpsdfgSVN1U36XNz3ACzbb+Bw/kcqqAmwpqd73iO3UEg4m8KrBGZqQRnU6pgiTs2mbfa+/E3jeTdhT0MoADdIF4/cMCovZdle+MdRJLPf4GX8W49UrMyu+qmC5CkFVDKp6Fz269xHbFUGY0lV0OmoJDAEEaO3Qg+x/PBnmeHUarEPTEAHVBOwiDYzJ/ce2O6fgVnRdNZNLiaSsshVtae/vvfDtNxlhEGupRywX4fTeH1IpVNXMTBgTEggzPa25vg+8IZZ1XXTC1E0ElVIAllJEncGbHbb64FeNeHmyzU1Zx+sqDXzEgDqDNiWJH3Wwa+HshqXy6Vby3YHSEgbGxaBHcR6nCtdtOI3Qg9sn0CyjRC0QzhV21r80zAgXEfWcZP4uZ3zZqKoVKY0TsNyVB/a6gdel8a5U4dTy9EeYquWQK14GrTBP4m8TvGMXzueapVYinpp64CMQROrcEAF7xe+wvEYL14TBko7W0uo3lMvUC1QqKB87y0sDYSpm/f0E4ZqOdIQvzyQ47KsMpv3AWL97Y6p5UuAzVagdidqcgbjfYiB3tiU+SIPy6lgDbnZh1BIssSYmP3cmvj1JNzjydcCz3kZ6joUuoqiCWALEaSZHY7DrcdsXfhvh2WpZpTTzJqDW+lVVw39nU/tJUKqqASYZp02tfArk6r+UKzFQ1wAEAamUYGx37+tsXmU8TCsldwoVoiowpU6buHG7Oq64JN+83kE4ZKV89DdtcFq/GTmPKelXpUlWmtOrTqIuqmyoFtNNmZWABtJvEbYrfEXHsvVoKGdmivUA1ABiNFGmrsAsCdJOlRYCIGKvgGfptXd3BpjUWnctIAAEiCYMyfpfETP5pTTZmCtV1gyyqBbYlQAJtHrOMNTV11DXKVkzKCizRNBZYq0K6V6tQBoGzI827j1xz4fzVPKrRVmpPUevRaoySVCJU1apgankiNMwEvvBHsoy+dUqzAWoFVQLEEXHc+kG0X3xFRtNOmz+YypVHJcjSsNYHrNhgHY6C5/S/qXNLNFRUZyQP0ZlQWiS9MgCLgnSd429cT+Fceo0hTVXbUa8sIDHQcvUpswGkAhSwN97DA9U8RrVpim1OA91MCEYEHSTbfr7Yc82nUYFaek072JgdCW0k6QdtwNu+FxUoRyihqM5Vnp2LivmKw85f0ym4qIwVaSoHZjbnPlLpTT82o6jAA3kDQytRQzVIFTVERO4LmQCTJkdQN8eBtJqGo2qo8VEc6lbSWYMIEAyNP9Th0VKrEIFIkgzAMAKCfmB2EGTe0dMc5OvcMhCFuyNlUqFZZlUk7ExH0m2Fjo0av9xz+1MAg7QbGem3fCwfrfAv/msNFe/CFIZndyZCBaZJBBk7jpMcv8sOPk0AqU0eoRtzqbNo1oDNxLl09IB2Jx5k8vMSQAoPLBtJN+sn6/y7L0jpRn103Yu55o1CVXlMGY6+uHRfQllHG4aQ5Y5cLYVdPz6GJDfMOu8nTPp2wsrnPLowwIqeW41A/N8pBMje2/pExbHNHizUdeqkmg2Eg3EypBvBFjaL/djps1TrijTJlirCAGB1GdI2vLRPS5xkorozoNtO1WC/4N4wNKmRUBYvTKSrKTTll5v2iIFhMfNjWOF5innMsnlOqlgAbAH5Ntt5BNtwDjCczxMmovl/q68+WyuhIIEEwQDOlwBb8sd5Di1SlmYpVCtbWeVUblP7WkNJgCReNsBGIbdfM2rjHh2gx8thfSupk3MCxa25JnFDm/DFXzS6+Zopx5eluUi4aw3np7YovDHxSVNSVwXVE+YBp5DpGpTMMbGZPWcFmV8aZaqaNZaoUIgDqz6QAwbo0BiDcx2GOnFPkOEnF4ACnn3qVFLybidXNq09TIsLkR/HBtwOmquW1BZXlIAAEbaenfbfEnifAssgaoCJfaDYMbCNxJAi3bDFFEqLoVAlUhVLgAzAsLkE99It9cZqXOSTD00oRdBln6ivSI1zKkgCCYjtc/lgc4tmKTUqaFY1ADVpAbl6AAE303jpiTmeLeRRAphG0D9ZpEFGJEyTaDexiIIEm2B+lToVK/nVC/mUyfLDMYTULmICyevoPfCtTU2z2o2Gm5R3V1LPL+H8tVrGu5Cgro8uYBNiDBiDY2i+/uxmOH0QrJHJBGwi/UGJJ+vXHOWyNXMVVWnBpg8zHcWN4jvt69hfFlmOGKo5qoCwANUkmZv36jtifzZvO2hr0dPjdfu7A9S8KZbMIqs7IDIBmCCTAN/qJtdriTil4n4TpU9Jy7MGVQrCrYuQbHr1BHa4+pOnEgtXRqVkpqNTgGTEhRp97z6DriibiFGrUEkny5L6lIPXl5o0yD+GHab1G6SF+Xp03J0DuZ8L5lP1jK2kQGKmYUDc/s6SR8w/DEenxfy1dSsyoayglp6SNjB6beuNO4DxFfLdlqPVpMxCh1OldAgqRJA6dY9MUnFPCf6Q3mZZEqWhkBVSIiY1Q2mTb2wyE903F9BctJRjfcE6/FWWipCmnTJgl0JYk3lW6gjc9IO9sOUc3mcxQp1HLKHY02qXIVflOqB9k6veLziFnkICJVUhabGZmAQI0zJM7TFvzxN4VSqqktqTLBw0kEhunyztYmw/dhzonj6eGRuI0FR2VKoKL8rESBMXuLkDtM4kpXHlVmZhcFUIULPNBGwJFtuhOIVClrZR5qlXAOm+y3JEiLnWt+xtfD+dzSAKHfVTWdDMSxUwARGxAIUWsYMb4GSzi6GwcetWQ8hlZjVUTSgYA6+bUx1ABbuw1E7Dr2xJGe0GxZ4IghWMgBLcw1RuPvw+1WnDNSBPyEq0guyuZ5raRpI+UH6kYbo8WzDeYKdMMpJHMylgJJFxGw6/TAN2UKMo5+5Gr5gs7sq1NJY6YpnbpNt4t9MLDnE/EOYy1VqQT5Te4a5vupIwsElPsC5Rv2v3GXdULlFaTaGNh3Bg44qmkqMoouHBuNYAbTJsCDO42P5ziVXIRGYpKloN53C9Rfe9sP5elUNJl8h9KetgRzGOUiQCCbmxGDpJUTKWOf8ACnz2fBorSpyodT5srdjqkd4C/STJx7xIs/l6Bpam0gKQIACiEi42m4sWJ64sKOZFQKTlyYuApInSJLGFk2F+kAnDGcy6JUVjTZWMHSKhsbODOmbjp6zODgksPnoLk5PN4XIzRDM9OnXZwEYurQsrqAaCWE6tUdwSYgdYlKuwzjltGtjAbREQOxnSDF9zi0zWUqPNVcvUg3kVDfnBgEobhgLbxOPcmipW1VVKMs6qgcOAT8o1BdIO4+kYykngNO0QlqMabu1NUAJDOqCJMBVaZ5bGR1n2x0+Z1amAUGNRA0gQ5gQCbjUdh2GFnGarSdipKu+okVBYqBBYeXABDTYyd4tivyVQC7KdJWSpqgSEtAPlm84JVmwGnhIvOA5uqzgsxZUcCJEEzuZvPr+ONA4cFdlNWAoZZ0iYb9gnoRMX6Re2Ajw3l9WtTqQFxexsJmNupnbGi+GEUUBp1tpHKHMWM7xcc3T+JxFdzpHoN/8AMieKOLmhTNM0qt3sxC8+gQbA6iYjcXj0wJcK8WatbLRLqCJP2ZgAEE/7t++Lj4l8RZhl9CKuvVOm5FgSd7kfuxnSUGWqwLaNLaOdiOs3vaJn0jDfITk5dRK8TJR2dA9yvxhZBmE/Ri2k6unLa+re0ze0TiNmPiK9ZSVpnQQAo5dSwAJYje3WfpgHy9ZqRzCgA8pDQ1jcCQYvaT64t+D8Kd6N6nKII2BGxjeYJgfjhy0d3poV5u31Jl3luKXYiRMC0dDczO9iL3H3Y9qcTWo5gGk0FSXiO5O0mw3ud7Y54pnvLWmNPUgKP7oElo2JLD3g4p8znSzAkU1VgJ3lROktFz0I6b4t9PhobFy7I5OfiJbl7OP7D/gudVcuKSxChixDAgkncSdrjt07nF1wviCIDV0k1QNwVhwQBsASdhjKzITlkLBtq0k9T855rXtiz4ZxmpRbQqio2sAbCLiQJ6RzWiMeBqaUlN6kXk9fR14yXlzToJ/FHh3zslrNIK8kggiSTJE95NjN9sZ/m8261FJYvSVTyBmtO4E2W/ttjXvDPiHUVpQE0oGUbyPlhjNmBBP3XwJfErw2o1VlJphpLU7bm5iNhPNeOsYt07llfEnnBK0/gUHDan6TDZhShg+XUBChVvYiQCZB/dviBkjSprVFSCWkfKSNhYQd5B9wB7Ye84GhTphgq6SxYXPQgRsI9ybnCKawDS1IUXlpgFgSf2ixM62Np6QoFhgmrQEZbZWrfwwS80q8iDU7mFDkcolZIMgFb3sO03xTNw5ssZctoqKxC7MCGIGobdDF7gjD+QDVAytOliX1IpeNK64gRFtwffD1GrqDKKklo1KyAsDcGJ2MAj6TvhUk4LBXB78yeehzk6LVFlKTtBIZhpu0yTzNOxGPMTqfG/JHl+YLbSgt0jlPTa9++FhbtuxsXSr+ERwpamaehGQMS8yDqFhp0/KoIHv9cXnBfE9Rcs0RMtpUqTLAIxkb7CBH2mnFG4I1K03s0G3v33AGJIyB0JpIuzWJXqArmDuCoj0j1xSkpY5PHcu5P/zprFZ8tBDmmFhwP7PRcFoYwp+aTuB1xLHiPMAlxTpksQTCvywR0mLEfcY7YpkNXRUAPPr5eYBl3cAgbyoZr9zjukzwoLBWsxChCIL04jTG5gi/7JHfG1FY94VXn3E3hnGMyhNOA4pM8uwczdjuGgli3e9sQ+HeN6zVUXyF0gQDoqSCo/xWEP0MiL4aytOqKtMVCAmpVJAWQAVcAxN9WkD3PScQaDV9XlmV5hp+UELGkNPUBAV1X9O+OUU2MxhlhnuKZqsrrVFOgtJtUMjiwQnkEELIQnpe3UYo6aN5bhApaWRbBiQzFoW19vfeMWFKlmP0jS+l6ba7Qh8y7altBsxawmJsIN4FOqmhgXKtTIKtJ6RpCgdRH0GD9nEQErywl8M0ACrSCrOBdpM2tfYRv9MFHhojyv1jadVY04GokgMdINzDSfmtbA14Zp0gAD8+okE/QgSCN+m+DbhbLTIKoAihmIVTE37dZxLpNQk7L9SO/TVAd8Q8ufOo00by0bUQTzc5AgEyLEA98Z7QpFmhmIBLMTE3gyfqbTgr8fZhqmYUqzKmvWNJkrybAAA3t/UnHfh/whUqF2dSqsTpB5RZQ2kjoOkepxVpverbI5Rp0lX+EXw94OqVVd3TlKll9QtpPUgkW7jErOijlwlNVYizNJkXEQJ66oMemC6nmhlqTqXI0gErIaAQTpF5t8o39N8Zdns1qg6iCqmNzcSAN7ERExh6n5d92DPTuhniPGK9UAVIAJJUgQQYt7TvGOs9optHz6gCJJWzQSbRsbQbY44kqlqSfpAIAhqnMVmdWrqT0Fh0x6cmDWVQ+vkAJFpFifoZO8kYTOTk7bBhFRW2KJ3mGo9MIdZVQvMSZBAMLYT2g7be5rwTwy2irWqQkU+QgyZkm7N9RHfEHw/4LX9F1OF80PrSbHSwMD0MANf+GLXxZ4hpUKQow5LrJ0QNJ0bza+qNvX6+draim3pxRfox2pTbwD2SraKoaQWJvGoH1FmWJt1jGj5nOpm6RDL5lJl5o080C4gCRBtBxkS0qjUWcVLC+oLJE25mImPY/njTPh1ladWnKtIWpEC1rSGUdxvvvivRi4WmK1NValvtwAOayJNaoNShacgKQQoEAydI1G5A64Y4VxbyDU1rusNdxAMy1iZAgCe56YLviBw7Q3mrVelUaoFZg7aRqMSRcgG0AG0YEeJ5YAVmpstlWQo0wuqG09ptNvtd8dFXf9C5TcVS/kg8OqeZOgaEYPdA+4Oodd4UCLixO+O8nwchyTqWopkyReVLXnrcd9ziVkMiqoxqMaSrSL0wsKzEkhOnNHoJMjthjhlF3pVWqeZyqskbLaDO4FvS0e2CnKounkLQSlJbljPWhtIUsGeCWk2mSbk32vIj0GFiRk6FCD5jwZi+q4AAm1sLEzkryn8i2O6sP6koAy0qdIYgEC1+lzuC35Y7XiaKVBZwsmU2g97NsQINsR69cTO5BnmHXaZ3+/vi64LxSj5HlVKBqanBARRe4gatz8rWi8wGW8vo8nF4IFPNU1HzVi0RrM2kEA/ODsxAjbphkZ7T+3VU9YSBc837Wx3jv0xeU+N5ZKZqLQMyRJ0mAwZVIBYnTOmJ2vHSe87xbJsWLZYwxJOwPMQ0WYXIm4jTIs0Y3d7jbdlBUzWolhVdGFIXBME60BJ55PKP+EHphjJcWZjo1szPyIRJ3AB06aneD7he2LrIcSyv6Qz1cuVpIUWkYMqFJDSAxknVJgHbp1j5bieRR/MGWKlOcuZHNyaSAKhABioYuZKkTEY1N8UMWHZVCrUYvW1VYLmpyhSJk9mN1JFu4M+nD1KCK+l3P6waYH7IgmeYBjuDftti9oeIMhSZKiUHYlSJsZ1ag8guApJZZMH5TYb4fq8cyPlutaiqox83UWLaiVW3Kx52bURsIje8Fua4Qu11G/CWWNdE8pC5DiBBtpbVfcTHScH3C2ZKYIbVTpsXMCSRfYn1H1j0uCeA841DL02gEM8AqZYE2NjtvuL3AwecKzYVbUhqYsBo+VQo5QbgSdp+k4iWJ0uLyelqU4q+aQP0OBmtmRXeVRCRzAgEgQSSDuZn7sWHGeLU6GXdQBTA/s6ggxJ6exkjfY7HaZmc2lDLnzyy/rJhVv8Aa6nrBPpjJeM8SOYd/LlUomyk7Akn5juxM7DF1JJJE05Vlc2MeJM8alSoz8xZRfa0KVY2/aEG3ffEFVU5Z9Im6jXpBC3H7X7IuCYEzA648y3ECtKoVPJ8rEqJuIETf09sLI0F8pwQ3OBp3gkEH998dJqhMdzfBzmMkFVNLU3CdiDJIIJHebb9AMFvw94RzV6roByTRDWIv8xtAB7/APfD3APCx82kzU0KGIG+m8ySW09COYEd8WXj7xbUoOVQJLKabW21EjpAIHNF+uJnqLV9K6lS03pZkuMljx3xUuTWmNVIu686BpixGpWNhf3uIvc4zY8aZ31kPUYFjqLNsOURe07/AFxFrcRqVa+hlDuvITqMqFJYlTME79xh2nnKZqO1KkDr0hQ0kggXCqJJn7oxulorT45B1tXfjoW1bN1kLFS4SdaACzDl5CRcWJkn+GC/wGtTXUp+ZMNrixa5nmFyIFvpgEpOKxJzAOoqFDKY6gknpuB+J6YNvh9xX/xisaZGtHQR0JYdzsRc23wco/2J0k8hf4v4bTqUaqU2DVWZWYbkaTIt79T+WMircLDZlVqEKpPPe5uLCBvNvrjY/wDJ4qVMw4KEEaSQ3yMpkg7WsJv0IvOMvzGR08QCcrFGBKgMLDmnYdIiJwHEqXDGbU47nyqKatxA0zFAMwAaepUiSF6mALSek7YlcX4wG1IQDqAkF+X7UQLTJmcRaeaU5ltJ0LUZ1JURAkyCD3gb7k/TE5OKyORS5BhW0C8GWkQL6V0z2nvh1tYv6gRa5av4fUaTiFTQinL1G0IFDICQRuDt64WGeGcVdE06ikEwBUK26dO1p9MLANK+PqNTxz9B/KHVKmYJnfc7gbHc/lixydJlXWiFh5iufTQdhAv88m1rYrqdUgSgBHzT9NpnfEzJcQqKoH6tSSbE3EwSYnaQDHpgkRZJtR4A5bBOfVA1CNOvaeu4PY9JxFOacEFaYIWA2obmFAMRIMkG5AMgEdT4jFmLhl1Ex8ylWlWlfmsDJMWubRGPOIVH84OvlSCdRm86xWuZiz/hI7Y1IJSfU6oZxg4WogZecgS3KGggAQSY0b+u3erbxA3nCgaQUMwRiGgFQHSZKH7erVeSgPtOp5pwzkikTVUAqXUKTtJvIsxJiLxEbGNTTVmkrPVpIUMk6gV3vAM2mWgCL2AwaXzCcnz0G8v4mNY/2SyoaxYRpVXBFkEjm/4Rfrj3/KDtDU6aLoWBDBiQU0KS2iAyzIuvURhvJIvOKy0hIYhkZVI12OnoVAMgEdtsNUOHsdmpkoDylwBynduaOhmehv0xt3izmly0EXhI6FCVGiWS+yrDE6jBvvN/3Y0XhmUUq7KdUVFDHQdpvAkH6+sxjMPDwYVmSm4JC2mCCZmLbjUR1HS+NS4Dly1JtLkM6AtMBZCQCLEiZAMzt6Yg3SUqXUrlFSjd8Gb+NvEzVXq02GladQ6HUiHU2XYkbRJ7dJtgVowvnuyqAsGzfPzbL6NpYz2NsTfE2QrLnP1lTUkrdIDEARYEkSItJ97zipydKozHXMtyx9rmNx3vPvOLW47bRNGL3bWeZLNHQQFENNm0geuqR+8dsWvDODVFg20WkEE37z09IxO4VwUISdp6TIiSs8ymD1mdz0xcZllpAJJlgVkkgWBEkTHTeOuI9XxCl6YnpaXhHpx8yZMzniTRTgNLyJEkbnYTset/34CuNVTXzJNQgsZYox0rqAMAkXvYC/XHOa/VNoqGNJ5tBkWH7MC/vBH0xAzKa6ybHzACNTGAWMBWIuYNp6zhmhpR0iXxGu9d49xDNWoKrVRCsvOpXaFIspvMT3OHuC1bq6qS4JtYyO344l5fJmvUJpk6wSjbAKCCG0gLt/HBr4Y8K+TRVtyzEzEhociflsIWRBtN8PchWnp7ngZ8O+GBmqaOXKMohk+UkgWI6gEyPf2wUcH4I1FUdaioYlVZZkjuZA7CDiHmeJpRWoWJFQAwLEAz9J97CcU/+cxr1V1aAlQrKKSVAJCne9/siBvbCZS9NL4lsVDSarlr9zSuA5INlDcB6zmo4m86rxpi1pEDrjLfFuWmt51BqqM406mI2FpXQAVMXgkmDjTOCZSonlMG5fJ1Lawki1om0QJ6TfAZ47yIVEccoZmBkNabiB0Pp0Ee2O03FVaI9fe9yi/tz9gVo5tQ4DqWqM1OBCwfLAAdmleVmM6feTjrL8RFLVV5GJ5msTcgqYMxsZ23A7YjU85UdmYlUhFYWmeaVuxBFwLjphrKUQhRhaVDQ91YxJEaTNzsbTvhjW79AIz25bzn4FJxHI1FKkmzoGWJ2MgTPW3S2FglrVgYHnqgUaVWHEBbCAAf579cLBWlgJK85HUrFbA3JgzEQQI9d7fTFjwgUDQYu6pV1xLMwKCFClAFIbd51Dp0xVtUKlREyei/T1jEvLZlCNFRbCe47/N3HYi49QcC0mSKT/QmvwjJI3+kvJBYWBuwURsJJJaNp0QN8c1uDZUFKa13LlkUxAiTzue0ARHTUJmMcUauWUESxBkbEmAWib2N1I6WtiPnqVK5IewW5DaSeaQZMhSNPrM4ymnyGsrJMbhWRFUK2bYm/WylQo3AuZZiDEchXczhql4Yybc5zZMaRsuoMQxjSFncKIG03jbFdXSgW+UlQ0AAMCQQYPKRDTEjY3jCy+ZytPUyqS99JIY2KG5ltwxAt9kG/TVFt8hppIsKPCciKhWpnHdaT8wZtOkQBJIBBEkiREabgk4icWylLVyVvMYrqJMSCx5lOkBbggjffoTGItPM5dGBG+qf2jqiShKyLyASLi/3zK70SakUnLzIIUgizW3+XVER0O/LglFxM9oi8DY+bSCqVbzBDjeTsbmN9rdBjUuFZsNRUaTTYsorAW3kGZ/ZJJmIsbQcZBmc1VRadUEBxVBWQL6RIi3cRA9Mal4e4n5lHVVKFtMNpCkkxe15k7DEutJKUWuHgs0otxlfKAn4g0FGebSywVECCArBQunUR2ExNgfU4qeHcIgamJQhxKRIfa8kzBB6dsHfivgVN69E6oDgazpjSCAQTECT9OmB7iGYp0Egka5AgmZBuWBWLCIvP4YHU1G/REp0NGCXmzH63Eko0wCuqflYnbnM9bg7TvbA7nc4XAPynm3YEwTIgbgAWn098QGz4NJi/wA5dCs9iragNhYgdOuG/wBLH6Oy6VLM8ho5lABsD6zt6DDNLQUcvkn8R4p6uE6X59jzMcVVqdSBBIUIbEAg3sehXf8AwjHD8RarVQI5ACodTAHSx0y0gW5tvp74dyfDW1U7DkUE8ogkiIMbxNzfFll3KK1gGflFtIkkHp0tEbbWx6UPDXHc+EeZLxG2e3vX1C3wN4XoJr84oxA1a1lYkGzTZzYG52YYi57x2tJaVHQTUiKjWEXKwABHZjH2Y64qKWfruNOWoVAJ0MdLHmP0tAHXYHHtLwXmnJqmlpTTpMmGkz8oPN2FhJm03xNqJOeOC+OpUKWH+fuVYqNVVyTLk7kmCIvYGI+lsSMpQhqbqqowe6CQCF0kG5J3Jk2xd0/hfVRS9SsgOm4Ac6jvAkKZ0wLTe2C0fDvK00ku2tRq0tPPFyAsxF4sDAHpgZOPRCYwm3uci68MZhWRUf51HyixEWsNRkdif3Tik8Z5zVktekA+c0X2gx99ovbFp4RYJWPKNME7LvYST0MTYnaLYe8UcEpVwXdoSxEMpuDuLkCQYjqcLglLTpjdR1q4+RkGXYMVNRkCFmpsTAsLggGzEE9p274aNByaiagfIQ1F0pPmc8ACBIBBFu59MHud8AZdmik6xpkzLLqJItB5YhR9bkYoeNeBcyqVPJ1uU0gNSJWSQCYEyRfbbB1tqhW3fdlDw/gn6SHbz1o6XZNDETa/7W2+2FhDMvlv1boA251g6pPeSMLAuXZDFFVlkl9Rc7k91Pa5HvM4mZRqUOWRRZ+YgkiRKnaJmRb198RqYcNqI7RBEdd/cx9BhpKpghieth0na+G7SFyrktH4gmiRSTVKkwALlrr6qUsd/SNsN0cwrKS9ELBaBC8s6Y6Cev4YjUMiiouoTAJgG+83wxm3VXeBBKj1Ei/TpAH1wpWOcsEutxelqP6obgGANvM1RtO0KfbriBU4gjAhECQRpMXA2IkC+8ib2GOnqHWNwyqomBYgzaPpiMafYGTe3f8Ahgk+prOdfmVHalTayjUBzEKJDG0b2H1Ix3msyXWoZkFgxbqOWAL+toxzktRYkA/JBCmJ0ifvtP34brZcijWbSQGKiSBy6WmJmT2MDf64yg4zx3OcxVpsCTqER1Y33PsL7AC57YJPCGfWmUR4CNqKMREn1PpEiT1wPZfKnzCCRHcXG079bfjiVlC3kUwzLGqQYgCDpufc9BjJZVDINxd0aZm0fMUTVD6gSOTlGlV2JNpPpNhF8V+c+Hiuoc19DsgWCBEsZNwegsI7Yj+H/EasDQcQSkFtVh3B7G4jfBDxIzRCsdLSsadpmPy9PphEYu7HPWfsXi/gZ14l8FvlUCu6lGcgEwsDubnoCY9cVtDh6aV1NIjZR1kXvYzv9RfB/wCN8h5yqapCqrLqKqWMCxkgcq3JnFYuRSmWSbLYAjqBpBB979MehpKFXNnn6rlhaaI+Q4QhdYWWaxCkCJ3gz6fhg3pcFylMI9QCR00nSGGkyOxGmbEjfAIcswe1RladwTAv1Pt0xJOXrM76fNqa5AAvcsSDcwF0jRPYD2xPqeKlJVEtj4ZJ3L5hvW8VZakFFOqLt2a/vaThcWqUsyE1Ox0sW5ZPS2/LPYgWtgEPCK6adS6Df542bt7DvhptamNZBVYYagBeOxvviZ6upFcYLoeG0JyxLJolSonmJUeozrqLaZsJkzpO9z6kQMUvirxAtWtQWiz3aCbjSVMbWNwTedmtBOIlPOsyIpqKGCweoG3YdYO/7sOZUMagAgQwVv71p3K3vifT8Y46mV+cAanho06eUXnBKkEKSGCzJMk3FgAOgNrzsMd5DiCuKtOT+radJEEaTpkDtqgCOq2xW5LLEMV0jlFg20C5LCLG0iJ3x3xSqtLKM6gE1Lll3kQQBO94EG2L4vfouPcg1FWsp9qLXMZGkACV1libgx83UXF5AxQZ/itSmFRpDIIeP2jCsTYj2wIVvG9Wr5dEAlBzKQoDHfeduu284uc1xc1aZqkNOnmgaQSBaI+g2GJ5aexVRZ4We6e5+/oEL8bybQa1FjUgaoR2vE3KqRN8LA7w/wCIiKgVg2peVoZQJUAEiWmCQTfCwh6T7ft9jvO7P6v7gqkkcpCqJkkTLC8R32v64eZoBLHmCauhHaLWx7SoyQFbSG1EwLzGntblANsKjR01XV9JhIj6A3nbfHoXZC4bXk5q020TuAJiB+H3fhiPmGjRI/ZAiLQI/G2/physrESCIInSdyNQX8cOsoemfMOkjlBjoAJEDe8jGtroIUWrsZzo5gtjKgiJsO0W2xFDkGQQO4/rt+/DqZd5BLbdew+m2E6vLAAaTsTF/rjHtTwHFyGKVZm1QJN7+9vfbHbKalMU7qACx6jqfoJt9ccshWYgfx/hjmhQYISDZ4BHce/S4xzxkNW8Hqh9NUxDXFvssNJMTFh1wsyOWkqvqBAsVKwRBmW+b+rYazFViiuDJexA+6AP63x7n8uVSmSd/mt8h9PS/wCGDruL3dviO5fIstYGPK1gkSwIsWBJJ2HKfwxf8P8AFTlPKqMToMa5uRAie+5/DA7WoTWKliwC6ojcldhvuL/zw3lsozVdL8rMJsOpEgQfuxl3yEscGn5bxHQrAaqswZCDqV6+u/fviNx3ilJlVgw1gEjToM32mZ3HvY4zp8saJBaVcIdF9ySRNtt7g9vu8XMRSN2mY+e295WN+u+M70c+U+wVHxDS163nlJJAjrItsLH+umLIeOqFJP1Ss1zJJ0m0SZHcsI+vbGf5inC7XsBvB2Nvbr7jHeapEOiEgggGwiJN/fbA7Eg3qykqYQ8R8cVc24XQFFw3NI0gAzsO/fA7meIMyszwrK3ymeY+naJ/AY5XJFKjAW0gm/rsD77Yap5Y3FgUJIIjsPvg4YqF5WSXl+L1ESo4bSdipJ68pI7MBtM4sMl4hZT5hZkNRry0gf3hK9O2B1RCnULMJHqe5vtE4mZSnPlQZbzPlj1Edb4FwXVDI6j6M1XguZrBXL1COVhJjlMEA33mRci2PeIVCMqEQ69KmAYMwog231GR9MNnNA0mZQWIE6Z3uCCY6TePTEat/YKU5STf6AbXt9+FwnSsKayAXAcqapDFv2tJkiwsbfft6YvuIggGkrASD73EkAyN77jDHh3IpWao+oy0kTtqiYMevXEfjL/rCCQCotHc3O3pfCpOU50Up+XoWuX9yDk6VYqdNEEAkSSRMdbkY9x1luC16wLhniYG/TtGFh3yI1CTWETVRqbagJSbbkExsYxfeHPDS1aeYqFa9RlNOKVNlltUi+pW+UD7gcDvCnV1J1ABWMEkAQTAkm1u09t8HnwsytTys2isqNrWHWDaX+zv9Y7bYN4wgp8WVf8Am0JJ/QuIlBGgSsyGMiPKhQbG53n0OOc74cBd1GSzutQSACkTLwZWn8p02I6T1gHUF4XU/wDyKh72H8bfyx6OGVL/APiH69NpMjr02xliOQH4N8PaOYD+Ymdy+kgAVHTmBUyR+r26Ee1htixHwiyu3mV47ak/cmCQcKqxfMtMD9m0iNrz0O/2j2WJ+VolEVSxcgXY7n1wJoFr8IMoP9ZX/wDkn/RhL8IMrEebmI/xr/0YOcLHHcAQPhJlYA8yvAMgakidvsYi8U+FGWWjVcVK8qjOo1LEqCwto2m0Y0HETjH+j1v9k/8AyHG2zD52zVA1HQ3K2BPW24v1ws1Rl2bWSVMgsTJUbAH78d06Sazfl6TjlMooYXDwTYkC1ot1+/HXgLr0GzwqdXNICgrDC0n+OrDSUHKsoZiY1W2jr+7EinlkAJJlh0iBsRc2OONCmnqDSwPyz09B13wVg9xVaTmnTXSQFOwMx3NrSfXDdfK1CwBOqVmd42nbt698P1aVMKLw1pUG5mb/AJffhV1TWpUSAL2iwjvvjE7OsjsAapV3MMwlzvfr/PHFDLhhUEnTBMDqQbE+nXHa1zSZvXaG/h0xHo1Jme0Cep98bboLFnD0G0jvtM+lgPTE/goAqUWi4qqSZ9RaNt8RlogKwYbGZjtaBP78OU6epqSRBkDe5lvw3/HHN3gyKrk0bIZgBWOsGZEkXYjc/wBdumGKdYCmAQAQTaOnTb+tscZdgwUf3WEgC3KR06+npjmpy0takmOv4W/LCH7I7/1VlVwoJTV4spcnoPu9BiszCJUqVHIYrBAgwAQp09OsYn5v5CzEWtB3Pr7Yqv8AJytTZp0tYkH0JEelowGnFxk5Ow/ETW1QsmcPAFMasxUXeFA2E+rd5P1wsDoqlSQDN+2Fijy7J1rzSpfuX+Z+Sr/tP+nGifB75Mx/iT8mwsLHMfqey/1NEwsLCxhMLCwsLHHCwsLCxxwsQ+M/6NW/2T/8hx7hY44+dhuPf+GJB6e649wsYjZjCfK/9d8Q1+Uex/NsLCw/oIR1mfnX2H78S6vzj/Av/KMLCwHYYzj/AF1H2/jiJmvlb/bH9+FhYGPKGvj87D2Y/s3/ANqfyGJSf2jf4Kf/ADLhYWNfUHpH9Ao4Xt/X2RibQ/sj7f8A9Y8wsTafs/P+B8/aXw/kHPFHzH6YZ/1dX3GFhYpJNTj895R5v5vpjzCwsGjFw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3716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465871"/>
            <a:ext cx="9144000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2800" dirty="0"/>
              <a:t>1) Artificial neural networks can be trained to make inferences about a wide variety of evolutionary phenomena.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2) Deep neural networks can let us skip the step of calculating summary statistics.</a:t>
            </a:r>
          </a:p>
          <a:p>
            <a:pPr marL="228600"/>
            <a:endParaRPr lang="en-US" sz="2800" dirty="0"/>
          </a:p>
          <a:p>
            <a:pPr marL="228600"/>
            <a:r>
              <a:rPr lang="en-US" sz="2800" dirty="0"/>
              <a:t>3) Extremely flexible: can be applied to any problem for which we can obtain training data (no stats required).</a:t>
            </a:r>
          </a:p>
          <a:p>
            <a:pPr marL="228600"/>
            <a:endParaRPr lang="en-US" sz="2800" baseline="-25000" dirty="0"/>
          </a:p>
          <a:p>
            <a:pPr marL="228600"/>
            <a:r>
              <a:rPr lang="en-US" sz="2800" dirty="0"/>
              <a:t>4) Practical challenges remain. (Optimal representation, optimal network architecture, handling large/many alignments, </a:t>
            </a:r>
            <a:r>
              <a:rPr lang="en-US" sz="2800" dirty="0" err="1"/>
              <a:t>etc</a:t>
            </a:r>
            <a:r>
              <a:rPr lang="en-US" sz="2800" dirty="0"/>
              <a:t>). But things are moving </a:t>
            </a:r>
            <a:r>
              <a:rPr lang="en-US" sz="2800" i="1" dirty="0"/>
              <a:t>FAST</a:t>
            </a:r>
            <a:r>
              <a:rPr lang="en-US" sz="2800" dirty="0"/>
              <a:t>.</a:t>
            </a:r>
            <a:endParaRPr lang="en-US" sz="28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06638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Positive selection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426732"/>
            <a:ext cx="3069315" cy="2057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10000" y="3417332"/>
            <a:ext cx="2057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968" y="2428932"/>
            <a:ext cx="2486432" cy="2051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121932"/>
            <a:ext cx="795372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61834" y="2000892"/>
            <a:ext cx="457200" cy="67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0775" y="1600200"/>
            <a:ext cx="237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 + selection</a:t>
            </a:r>
          </a:p>
        </p:txBody>
      </p:sp>
    </p:spTree>
    <p:extLst>
      <p:ext uri="{BB962C8B-B14F-4D97-AF65-F5344CB8AC3E}">
        <p14:creationId xmlns:p14="http://schemas.microsoft.com/office/powerpoint/2010/main" val="61220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334"/>
            <a:ext cx="9144000" cy="562707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8F589625-66BA-DF9D-9574-0A4D4F1674C2}"/>
              </a:ext>
            </a:extLst>
          </p:cNvPr>
          <p:cNvSpPr txBox="1">
            <a:spLocks/>
          </p:cNvSpPr>
          <p:nvPr/>
        </p:nvSpPr>
        <p:spPr>
          <a:xfrm>
            <a:off x="0" y="178589"/>
            <a:ext cx="9144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Sweeps and the spatial skew in allele frequencies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F335A-D5F4-2D33-E7A2-ECEF3AE50F0C}"/>
              </a:ext>
            </a:extLst>
          </p:cNvPr>
          <p:cNvSpPr txBox="1"/>
          <p:nvPr/>
        </p:nvSpPr>
        <p:spPr>
          <a:xfrm>
            <a:off x="4164082" y="6473536"/>
            <a:ext cx="497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Nielsen et al. (2005)</a:t>
            </a:r>
          </a:p>
        </p:txBody>
      </p:sp>
    </p:spTree>
    <p:extLst>
      <p:ext uri="{BB962C8B-B14F-4D97-AF65-F5344CB8AC3E}">
        <p14:creationId xmlns:p14="http://schemas.microsoft.com/office/powerpoint/2010/main" val="255612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106"/>
            <a:ext cx="9144000" cy="4402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9231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The spatial effect of a sweep is multi-dimensional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8705" y="1345546"/>
            <a:ext cx="384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Soft Sweep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527" y="1351444"/>
            <a:ext cx="384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Hard Sweep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276CB-C46B-9E4B-B525-37446DD93E71}"/>
              </a:ext>
            </a:extLst>
          </p:cNvPr>
          <p:cNvSpPr txBox="1"/>
          <p:nvPr/>
        </p:nvSpPr>
        <p:spPr>
          <a:xfrm>
            <a:off x="0" y="599049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Idea: calculate each of these statistics in several windows around the focal site</a:t>
            </a:r>
          </a:p>
        </p:txBody>
      </p:sp>
    </p:spTree>
    <p:extLst>
      <p:ext uri="{BB962C8B-B14F-4D97-AF65-F5344CB8AC3E}">
        <p14:creationId xmlns:p14="http://schemas.microsoft.com/office/powerpoint/2010/main" val="171676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88F-3C91-DD49-BBEC-8941B597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When to use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2702-2BA2-A342-896F-CF3A8CED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cases where mechanistic models are hard to come by</a:t>
            </a:r>
          </a:p>
          <a:p>
            <a:endParaRPr lang="en-US" dirty="0"/>
          </a:p>
          <a:p>
            <a:r>
              <a:rPr lang="en-US" dirty="0"/>
              <a:t>Supervised learning: good when lots of training data can be obtained</a:t>
            </a:r>
          </a:p>
          <a:p>
            <a:endParaRPr lang="en-US" dirty="0"/>
          </a:p>
          <a:p>
            <a:r>
              <a:rPr lang="en-US" dirty="0"/>
              <a:t>Good for high-dimensional data!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46B0BD2C-2FA4-424F-838D-8B23792CF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5751" y="1979273"/>
            <a:ext cx="914400" cy="9144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96FD2E6F-F7BC-8849-BC0A-269223CA0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8990" y="1941655"/>
            <a:ext cx="914400" cy="9144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80DE515A-F29E-094F-8B36-EEC83DC41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9593" y="3605518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2E3B976C-ADDB-4D4B-88C4-794CCA4A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8001" y="3567900"/>
            <a:ext cx="914400" cy="9144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757E90D-CB9E-E24A-BA0D-3FD279DA4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855" y="47314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96201</TotalTime>
  <Words>1732</Words>
  <Application>Microsoft Macintosh PowerPoint</Application>
  <PresentationFormat>On-screen Show (4:3)</PresentationFormat>
  <Paragraphs>388</Paragraphs>
  <Slides>58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Cambria Math</vt:lpstr>
      <vt:lpstr>Helvetica</vt:lpstr>
      <vt:lpstr>Helvetica Neue</vt:lpstr>
      <vt:lpstr>Times New Roman</vt:lpstr>
      <vt:lpstr>Times Roman</vt:lpstr>
      <vt:lpstr>Office Theme</vt:lpstr>
      <vt:lpstr>Outline:</vt:lpstr>
      <vt:lpstr>Outline:</vt:lpstr>
      <vt:lpstr>Machine Learning Application in Evolutionary Genetics</vt:lpstr>
      <vt:lpstr>Outline</vt:lpstr>
      <vt:lpstr>Part 1</vt:lpstr>
      <vt:lpstr>Positive selection</vt:lpstr>
      <vt:lpstr>PowerPoint Presentation</vt:lpstr>
      <vt:lpstr>PowerPoint Presentation</vt:lpstr>
      <vt:lpstr>When to use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(part 1 – sweeps)</vt:lpstr>
      <vt:lpstr>Part 2</vt:lpstr>
      <vt:lpstr>Why do we care about inferring demographic histories?</vt:lpstr>
      <vt:lpstr>Population size change vs. sweeps</vt:lpstr>
      <vt:lpstr>Evidence of selection?</vt:lpstr>
      <vt:lpstr>PowerPoint Presentation</vt:lpstr>
      <vt:lpstr>PowerPoint Presentation</vt:lpstr>
      <vt:lpstr>abcrf’s approach to demographic model selection</vt:lpstr>
      <vt:lpstr>PowerPoint Presentation</vt:lpstr>
      <vt:lpstr>Random Forest Regressor</vt:lpstr>
      <vt:lpstr>PowerPoint Presentation</vt:lpstr>
      <vt:lpstr>PowerPoint Presentation</vt:lpstr>
      <vt:lpstr>PowerPoint Presentation</vt:lpstr>
      <vt:lpstr>PowerPoint Presentation</vt:lpstr>
      <vt:lpstr>Generative adversarial networks</vt:lpstr>
      <vt:lpstr>PowerPoint Presentation</vt:lpstr>
      <vt:lpstr>PowerPoint Presentation</vt:lpstr>
      <vt:lpstr>Part 3</vt:lpstr>
      <vt:lpstr>LD decays with distance</vt:lpstr>
      <vt:lpstr>PowerPoint Presentation</vt:lpstr>
      <vt:lpstr>PowerPoint Presentation</vt:lpstr>
      <vt:lpstr>PowerPoint Presentation</vt:lpstr>
      <vt:lpstr>Why not use recurrent neural networks?</vt:lpstr>
      <vt:lpstr>Estimating recombination rates with an RNN</vt:lpstr>
      <vt:lpstr>Summary (recomb rate)</vt:lpstr>
      <vt:lpstr>Part 4</vt:lpstr>
      <vt:lpstr>PowerPoint Presentation</vt:lpstr>
      <vt:lpstr>PowerPoint Presentation</vt:lpstr>
      <vt:lpstr>Finding Introgressed Loci using Extra-Trees</vt:lpstr>
      <vt:lpstr>PowerPoint Presentation</vt:lpstr>
      <vt:lpstr>PowerPoint Presentation</vt:lpstr>
      <vt:lpstr>PowerPoint Presentation</vt:lpstr>
      <vt:lpstr>UNET for detecting introgression</vt:lpstr>
      <vt:lpstr>PowerPoint Presentation</vt:lpstr>
      <vt:lpstr>Summary (introgression)</vt:lpstr>
      <vt:lpstr>Part 5</vt:lpstr>
      <vt:lpstr>Visualizing population structure</vt:lpstr>
      <vt:lpstr>Predicting location from genotypes</vt:lpstr>
      <vt:lpstr>Generating artificial genomes</vt:lpstr>
      <vt:lpstr>Species delimitation via self-organizing maps (SOMs)</vt:lpstr>
      <vt:lpstr>PowerPoint Presentation</vt:lpstr>
      <vt:lpstr>Accelerating the search through phylogenetic tree-space</vt:lpstr>
      <vt:lpstr>Detecting ancient introgression from phylogenetic data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Schrider</dc:creator>
  <cp:lastModifiedBy>Schrider, Dan</cp:lastModifiedBy>
  <cp:revision>1693</cp:revision>
  <dcterms:created xsi:type="dcterms:W3CDTF">2015-11-25T18:16:29Z</dcterms:created>
  <dcterms:modified xsi:type="dcterms:W3CDTF">2024-05-16T00:00:46Z</dcterms:modified>
</cp:coreProperties>
</file>